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0"/>
  </p:notesMasterIdLst>
  <p:sldIdLst>
    <p:sldId id="256" r:id="rId2"/>
    <p:sldId id="29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95" r:id="rId31"/>
    <p:sldId id="286" r:id="rId32"/>
    <p:sldId id="287" r:id="rId33"/>
    <p:sldId id="288" r:id="rId34"/>
    <p:sldId id="289" r:id="rId35"/>
    <p:sldId id="290" r:id="rId36"/>
    <p:sldId id="291" r:id="rId37"/>
    <p:sldId id="292" r:id="rId38"/>
    <p:sldId id="293" r:id="rId39"/>
  </p:sldIdLst>
  <p:sldSz cx="14630400" cy="8229600"/>
  <p:notesSz cx="8229600" cy="14630400"/>
  <p:embeddedFontLst>
    <p:embeddedFont>
      <p:font typeface="Cabin" panose="020B0604020202020204" charset="0"/>
      <p:regular r:id="rId41"/>
    </p:embeddedFont>
    <p:embeddedFont>
      <p:font typeface="Trebuchet MS" panose="020B0603020202020204" pitchFamily="34" charset="0"/>
      <p:regular r:id="rId42"/>
      <p:bold r:id="rId43"/>
      <p:italic r:id="rId44"/>
      <p:boldItalic r:id="rId45"/>
    </p:embeddedFont>
    <p:embeddedFont>
      <p:font typeface="Unbounde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155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hyperlink" Target="https://www.nosinmiubuntu.com/curso-de-desarrollo-en-html5-css-y-javascript-de-apps-web-octava-edicion/"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hyperlink" Target="https://todo.vc/aquanet/?p=101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ieeexplore.ieee.org/document/10255820" TargetMode="External"/><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hyperlink" Target="https://ieeexplore.ieee.org/document/9640099" TargetMode="External"/><Relationship Id="rId5" Type="http://schemas.openxmlformats.org/officeDocument/2006/relationships/hyperlink" Target="https://ieeexplore.ieee.org/document/10086925" TargetMode="External"/><Relationship Id="rId4" Type="http://schemas.openxmlformats.org/officeDocument/2006/relationships/hyperlink" Target="https://ieeexplore.ieee.org/document/10141821"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482A14E-34D8-4070-FDEA-8D6D6B05BCD3}"/>
              </a:ext>
            </a:extLst>
          </p:cNvPr>
          <p:cNvGrpSpPr/>
          <p:nvPr/>
        </p:nvGrpSpPr>
        <p:grpSpPr>
          <a:xfrm>
            <a:off x="0" y="0"/>
            <a:ext cx="14514859" cy="8229600"/>
            <a:chOff x="0" y="0"/>
            <a:chExt cx="14514859" cy="822960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05620"/>
              <a:ext cx="7468553" cy="2112050"/>
            </a:xfrm>
            <a:prstGeom prst="rect">
              <a:avLst/>
            </a:prstGeom>
            <a:noFill/>
            <a:ln/>
          </p:spPr>
          <p:txBody>
            <a:bodyPr wrap="square" lIns="0" tIns="0" rIns="0" bIns="0" rtlCol="0" anchor="t"/>
            <a:lstStyle/>
            <a:p>
              <a:pPr marL="0" indent="0" algn="l">
                <a:lnSpc>
                  <a:spcPts val="5500"/>
                </a:lnSpc>
                <a:buNone/>
              </a:pPr>
              <a:r>
                <a:rPr lang="en-US" sz="5400" b="1" dirty="0">
                  <a:solidFill>
                    <a:srgbClr val="FFFFFF"/>
                  </a:solidFill>
                  <a:latin typeface="Trebuchet MS" panose="020B0603020202020204" pitchFamily="34" charset="0"/>
                  <a:ea typeface="Unbounded" pitchFamily="34" charset="-122"/>
                  <a:cs typeface="Unbounded" pitchFamily="34" charset="-120"/>
                </a:rPr>
                <a:t>ECO CHALLENGE - CARBON FOOTPRINT CALCULATOR</a:t>
              </a:r>
              <a:endParaRPr lang="en-US" sz="5400" b="1" dirty="0">
                <a:latin typeface="Trebuchet MS" panose="020B0603020202020204" pitchFamily="34" charset="0"/>
              </a:endParaRPr>
            </a:p>
          </p:txBody>
        </p:sp>
        <p:sp>
          <p:nvSpPr>
            <p:cNvPr id="4" name="Text 1"/>
            <p:cNvSpPr/>
            <p:nvPr/>
          </p:nvSpPr>
          <p:spPr>
            <a:xfrm>
              <a:off x="6324124" y="4576643"/>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Mini Project</a:t>
              </a:r>
              <a:endParaRPr lang="en-US" sz="2650" dirty="0"/>
            </a:p>
          </p:txBody>
        </p:sp>
        <p:sp>
          <p:nvSpPr>
            <p:cNvPr id="5" name="Text 2"/>
            <p:cNvSpPr/>
            <p:nvPr/>
          </p:nvSpPr>
          <p:spPr>
            <a:xfrm>
              <a:off x="6324124" y="5357932"/>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JAI BHARATH COLLEGE OF MANAGEMENT &amp; ENGINEERING TECHNOLOGY, PERUMBAVOOR</a:t>
              </a:r>
              <a:endParaRPr lang="en-US" sz="1850" dirty="0"/>
            </a:p>
          </p:txBody>
        </p:sp>
        <p:pic>
          <p:nvPicPr>
            <p:cNvPr id="8" name="Picture 7">
              <a:extLst>
                <a:ext uri="{FF2B5EF4-FFF2-40B4-BE49-F238E27FC236}">
                  <a16:creationId xmlns:a16="http://schemas.microsoft.com/office/drawing/2014/main" id="{82200EE8-60AA-DCFC-A77E-889C4639B7C7}"/>
                </a:ext>
              </a:extLst>
            </p:cNvPr>
            <p:cNvPicPr>
              <a:picLocks noChangeAspect="1"/>
            </p:cNvPicPr>
            <p:nvPr/>
          </p:nvPicPr>
          <p:blipFill>
            <a:blip r:embed="rId4"/>
            <a:stretch>
              <a:fillRect/>
            </a:stretch>
          </p:blipFill>
          <p:spPr>
            <a:xfrm>
              <a:off x="10694801" y="7371269"/>
              <a:ext cx="3820058" cy="79068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E0256A0-10B4-64BE-8717-4BD384DFAC35}"/>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34497"/>
              <a:ext cx="7468553" cy="1267301"/>
            </a:xfrm>
            <a:prstGeom prst="rect">
              <a:avLst/>
            </a:prstGeom>
            <a:noFill/>
            <a:ln/>
          </p:spPr>
          <p:txBody>
            <a:bodyPr wrap="square" lIns="0" tIns="0" rIns="0" bIns="0" rtlCol="0" anchor="t"/>
            <a:lstStyle/>
            <a:p>
              <a:pPr marL="0" indent="0" algn="l">
                <a:lnSpc>
                  <a:spcPts val="4950"/>
                </a:lnSpc>
                <a:buNone/>
              </a:pPr>
              <a:r>
                <a:rPr lang="en-US" sz="3950" dirty="0">
                  <a:solidFill>
                    <a:srgbClr val="FFFFFF"/>
                  </a:solidFill>
                  <a:latin typeface="Unbounded" pitchFamily="34" charset="0"/>
                  <a:ea typeface="Unbounded" pitchFamily="34" charset="-122"/>
                  <a:cs typeface="Unbounded" pitchFamily="34" charset="-120"/>
                </a:rPr>
                <a:t>CARBON FOOTPRINT CALCULATION STEPS</a:t>
              </a:r>
              <a:endParaRPr lang="en-US" sz="3950" dirty="0"/>
            </a:p>
          </p:txBody>
        </p:sp>
        <p:pic>
          <p:nvPicPr>
            <p:cNvPr id="4" name="Image 1" descr="preencoded.png"/>
            <p:cNvPicPr>
              <a:picLocks noChangeAspect="1"/>
            </p:cNvPicPr>
            <p:nvPr/>
          </p:nvPicPr>
          <p:blipFill>
            <a:blip r:embed="rId4"/>
            <a:stretch>
              <a:fillRect/>
            </a:stretch>
          </p:blipFill>
          <p:spPr>
            <a:xfrm>
              <a:off x="6324124" y="2324933"/>
              <a:ext cx="1077158" cy="1292543"/>
            </a:xfrm>
            <a:prstGeom prst="rect">
              <a:avLst/>
            </a:prstGeom>
          </p:spPr>
        </p:pic>
        <p:sp>
          <p:nvSpPr>
            <p:cNvPr id="5" name="Text 1"/>
            <p:cNvSpPr/>
            <p:nvPr/>
          </p:nvSpPr>
          <p:spPr>
            <a:xfrm>
              <a:off x="7724418" y="2540318"/>
              <a:ext cx="5722025" cy="316825"/>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Identify operations that produce GHG</a:t>
              </a:r>
              <a:endParaRPr lang="en-US" sz="1950" dirty="0"/>
            </a:p>
          </p:txBody>
        </p:sp>
        <p:pic>
          <p:nvPicPr>
            <p:cNvPr id="6" name="Image 2" descr="preencoded.png"/>
            <p:cNvPicPr>
              <a:picLocks noChangeAspect="1"/>
            </p:cNvPicPr>
            <p:nvPr/>
          </p:nvPicPr>
          <p:blipFill>
            <a:blip r:embed="rId5"/>
            <a:stretch>
              <a:fillRect/>
            </a:stretch>
          </p:blipFill>
          <p:spPr>
            <a:xfrm>
              <a:off x="6324124" y="3617476"/>
              <a:ext cx="1077158" cy="1292543"/>
            </a:xfrm>
            <a:prstGeom prst="rect">
              <a:avLst/>
            </a:prstGeom>
          </p:spPr>
        </p:pic>
        <p:sp>
          <p:nvSpPr>
            <p:cNvPr id="7" name="Text 2"/>
            <p:cNvSpPr/>
            <p:nvPr/>
          </p:nvSpPr>
          <p:spPr>
            <a:xfrm>
              <a:off x="7724418" y="3832860"/>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Collect data</a:t>
              </a:r>
              <a:endParaRPr lang="en-US" sz="1950" dirty="0"/>
            </a:p>
          </p:txBody>
        </p:sp>
        <p:pic>
          <p:nvPicPr>
            <p:cNvPr id="8" name="Image 3" descr="preencoded.png"/>
            <p:cNvPicPr>
              <a:picLocks noChangeAspect="1"/>
            </p:cNvPicPr>
            <p:nvPr/>
          </p:nvPicPr>
          <p:blipFill>
            <a:blip r:embed="rId6"/>
            <a:stretch>
              <a:fillRect/>
            </a:stretch>
          </p:blipFill>
          <p:spPr>
            <a:xfrm>
              <a:off x="6324124" y="4910018"/>
              <a:ext cx="1077158" cy="1292543"/>
            </a:xfrm>
            <a:prstGeom prst="rect">
              <a:avLst/>
            </a:prstGeom>
          </p:spPr>
        </p:pic>
        <p:sp>
          <p:nvSpPr>
            <p:cNvPr id="9" name="Text 3"/>
            <p:cNvSpPr/>
            <p:nvPr/>
          </p:nvSpPr>
          <p:spPr>
            <a:xfrm>
              <a:off x="7724418" y="5125403"/>
              <a:ext cx="6068258" cy="633651"/>
            </a:xfrm>
            <a:prstGeom prst="rect">
              <a:avLst/>
            </a:prstGeom>
            <a:noFill/>
            <a:ln/>
          </p:spPr>
          <p:txBody>
            <a:bodyPr wrap="squar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Find operation specific emission factors</a:t>
              </a:r>
              <a:endParaRPr lang="en-US" sz="1950" dirty="0"/>
            </a:p>
          </p:txBody>
        </p:sp>
        <p:pic>
          <p:nvPicPr>
            <p:cNvPr id="10" name="Image 4" descr="preencoded.png"/>
            <p:cNvPicPr>
              <a:picLocks noChangeAspect="1"/>
            </p:cNvPicPr>
            <p:nvPr/>
          </p:nvPicPr>
          <p:blipFill>
            <a:blip r:embed="rId7"/>
            <a:stretch>
              <a:fillRect/>
            </a:stretch>
          </p:blipFill>
          <p:spPr>
            <a:xfrm>
              <a:off x="6324124" y="6202561"/>
              <a:ext cx="1077158" cy="1292543"/>
            </a:xfrm>
            <a:prstGeom prst="rect">
              <a:avLst/>
            </a:prstGeom>
          </p:spPr>
        </p:pic>
        <p:sp>
          <p:nvSpPr>
            <p:cNvPr id="11" name="Text 4"/>
            <p:cNvSpPr/>
            <p:nvPr/>
          </p:nvSpPr>
          <p:spPr>
            <a:xfrm>
              <a:off x="7724418" y="6417945"/>
              <a:ext cx="6005036" cy="316825"/>
            </a:xfrm>
            <a:prstGeom prst="rect">
              <a:avLst/>
            </a:prstGeom>
            <a:noFill/>
            <a:ln/>
          </p:spPr>
          <p:txBody>
            <a:bodyPr wrap="none" lIns="0" tIns="0" rIns="0" bIns="0" rtlCol="0" anchor="t"/>
            <a:lstStyle/>
            <a:p>
              <a:pPr marL="0" indent="0" algn="l">
                <a:lnSpc>
                  <a:spcPts val="2450"/>
                </a:lnSpc>
                <a:buNone/>
              </a:pPr>
              <a:r>
                <a:rPr lang="en-US" sz="1950" dirty="0">
                  <a:solidFill>
                    <a:srgbClr val="CAD6DE"/>
                  </a:solidFill>
                  <a:latin typeface="Unbounded" pitchFamily="34" charset="0"/>
                  <a:ea typeface="Unbounded" pitchFamily="34" charset="-122"/>
                  <a:cs typeface="Unbounded" pitchFamily="34" charset="-120"/>
                </a:rPr>
                <a:t>Calculate &amp; implement carbon footprint</a:t>
              </a:r>
              <a:endParaRPr lang="en-US" sz="1950" dirty="0"/>
            </a:p>
          </p:txBody>
        </p:sp>
        <p:pic>
          <p:nvPicPr>
            <p:cNvPr id="13" name="Picture 12">
              <a:extLst>
                <a:ext uri="{FF2B5EF4-FFF2-40B4-BE49-F238E27FC236}">
                  <a16:creationId xmlns:a16="http://schemas.microsoft.com/office/drawing/2014/main" id="{7A25F421-92E6-E0C5-CB54-4EF8311C9818}"/>
                </a:ext>
              </a:extLst>
            </p:cNvPr>
            <p:cNvPicPr>
              <a:picLocks noChangeAspect="1"/>
            </p:cNvPicPr>
            <p:nvPr/>
          </p:nvPicPr>
          <p:blipFill>
            <a:blip r:embed="rId8"/>
            <a:stretch>
              <a:fillRect/>
            </a:stretch>
          </p:blipFill>
          <p:spPr>
            <a:xfrm>
              <a:off x="10810342" y="7376299"/>
              <a:ext cx="3820058" cy="790685"/>
            </a:xfrm>
            <a:prstGeom prst="rect">
              <a:avLst/>
            </a:prstGeom>
          </p:spPr>
        </p:pic>
      </p:grpSp>
    </p:spTree>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3F8E07-7119-382B-7029-0080C0B74D33}"/>
              </a:ext>
            </a:extLst>
          </p:cNvPr>
          <p:cNvGrpSpPr/>
          <p:nvPr/>
        </p:nvGrpSpPr>
        <p:grpSpPr>
          <a:xfrm>
            <a:off x="0" y="0"/>
            <a:ext cx="14630400" cy="8277701"/>
            <a:chOff x="0" y="0"/>
            <a:chExt cx="14630400" cy="8277701"/>
          </a:xfrm>
        </p:grpSpPr>
        <p:pic>
          <p:nvPicPr>
            <p:cNvPr id="2" name="Image 0" descr="preencoded.png"/>
            <p:cNvPicPr>
              <a:picLocks noChangeAspect="1"/>
            </p:cNvPicPr>
            <p:nvPr/>
          </p:nvPicPr>
          <p:blipFill>
            <a:blip r:embed="rId3"/>
            <a:stretch>
              <a:fillRect/>
            </a:stretch>
          </p:blipFill>
          <p:spPr>
            <a:xfrm>
              <a:off x="0" y="0"/>
              <a:ext cx="14630400" cy="8277701"/>
            </a:xfrm>
            <a:prstGeom prst="rect">
              <a:avLst/>
            </a:prstGeom>
          </p:spPr>
        </p:pic>
        <p:sp>
          <p:nvSpPr>
            <p:cNvPr id="3" name="Shape 0"/>
            <p:cNvSpPr/>
            <p:nvPr/>
          </p:nvSpPr>
          <p:spPr>
            <a:xfrm>
              <a:off x="0" y="0"/>
              <a:ext cx="14630400" cy="8277701"/>
            </a:xfrm>
            <a:prstGeom prst="rect">
              <a:avLst/>
            </a:prstGeom>
            <a:solidFill>
              <a:srgbClr val="112836">
                <a:alpha val="80000"/>
              </a:srgbClr>
            </a:solidFill>
            <a:ln/>
          </p:spPr>
          <p:txBody>
            <a:bodyPr/>
            <a:lstStyle/>
            <a:p>
              <a:endParaRPr lang="en-IN"/>
            </a:p>
          </p:txBody>
        </p:sp>
        <p:sp>
          <p:nvSpPr>
            <p:cNvPr id="4" name="Text 1"/>
            <p:cNvSpPr/>
            <p:nvPr/>
          </p:nvSpPr>
          <p:spPr>
            <a:xfrm>
              <a:off x="832366" y="2229803"/>
              <a:ext cx="6207204" cy="1807369"/>
            </a:xfrm>
            <a:prstGeom prst="rect">
              <a:avLst/>
            </a:prstGeom>
            <a:noFill/>
            <a:ln/>
          </p:spPr>
          <p:txBody>
            <a:bodyPr wrap="square" lIns="0" tIns="0" rIns="0" bIns="0" rtlCol="0" anchor="t"/>
            <a:lstStyle/>
            <a:p>
              <a:pPr marL="0" indent="0" algn="l">
                <a:lnSpc>
                  <a:spcPts val="3550"/>
                </a:lnSpc>
                <a:buNone/>
              </a:pPr>
              <a:r>
                <a:rPr lang="en-US" sz="2200" b="1" dirty="0">
                  <a:solidFill>
                    <a:srgbClr val="CAD6DE"/>
                  </a:solidFill>
                  <a:latin typeface="Cabin" pitchFamily="34" charset="0"/>
                  <a:ea typeface="Cabin" pitchFamily="34" charset="-122"/>
                  <a:cs typeface="Cabin" pitchFamily="34" charset="-120"/>
                </a:rPr>
                <a:t>Eco Challenge </a:t>
              </a:r>
              <a:r>
                <a:rPr lang="en-US" sz="2200" dirty="0">
                  <a:solidFill>
                    <a:srgbClr val="CAD6DE"/>
                  </a:solidFill>
                  <a:latin typeface="Cabin" pitchFamily="34" charset="0"/>
                  <a:ea typeface="Cabin" pitchFamily="34" charset="-122"/>
                  <a:cs typeface="Cabin" pitchFamily="34" charset="-120"/>
                </a:rPr>
                <a:t>is a modern web-based tool designed to empower individuals and households to measure and manage their carbon footprint effectively.</a:t>
              </a:r>
              <a:endParaRPr lang="en-US" sz="2200" dirty="0"/>
            </a:p>
          </p:txBody>
        </p:sp>
        <p:sp>
          <p:nvSpPr>
            <p:cNvPr id="5" name="Text 2"/>
            <p:cNvSpPr/>
            <p:nvPr/>
          </p:nvSpPr>
          <p:spPr>
            <a:xfrm>
              <a:off x="832366" y="4240411"/>
              <a:ext cx="6207204" cy="1807369"/>
            </a:xfrm>
            <a:prstGeom prst="rect">
              <a:avLst/>
            </a:prstGeom>
            <a:noFill/>
            <a:ln/>
          </p:spPr>
          <p:txBody>
            <a:bodyPr wrap="square" lIns="0" tIns="0" rIns="0" bIns="0" rtlCol="0" anchor="t"/>
            <a:lstStyle/>
            <a:p>
              <a:pPr marL="0" indent="0" algn="l">
                <a:lnSpc>
                  <a:spcPts val="3550"/>
                </a:lnSpc>
                <a:buNone/>
              </a:pPr>
              <a:r>
                <a:rPr lang="en-US" sz="2200" dirty="0">
                  <a:solidFill>
                    <a:srgbClr val="CAD6DE"/>
                  </a:solidFill>
                  <a:latin typeface="Cabin" pitchFamily="34" charset="0"/>
                  <a:ea typeface="Cabin" pitchFamily="34" charset="-122"/>
                  <a:cs typeface="Cabin" pitchFamily="34" charset="-120"/>
                </a:rPr>
                <a:t>Unlike traditional environmental assessment methods that rely on generalized data, this app offers a personalized, step-by-step approach to sustainability.</a:t>
              </a:r>
              <a:endParaRPr lang="en-US" sz="2200" dirty="0"/>
            </a:p>
          </p:txBody>
        </p:sp>
        <p:pic>
          <p:nvPicPr>
            <p:cNvPr id="6" name="Image 1" descr="preencoded.png"/>
            <p:cNvPicPr>
              <a:picLocks noChangeAspect="1"/>
            </p:cNvPicPr>
            <p:nvPr/>
          </p:nvPicPr>
          <p:blipFill>
            <a:blip r:embed="rId4"/>
            <a:stretch>
              <a:fillRect/>
            </a:stretch>
          </p:blipFill>
          <p:spPr>
            <a:xfrm>
              <a:off x="7753588" y="908090"/>
              <a:ext cx="5896808" cy="5896808"/>
            </a:xfrm>
            <a:prstGeom prst="rect">
              <a:avLst/>
            </a:prstGeom>
          </p:spPr>
        </p:pic>
        <p:sp>
          <p:nvSpPr>
            <p:cNvPr id="7" name="Text 3"/>
            <p:cNvSpPr/>
            <p:nvPr/>
          </p:nvSpPr>
          <p:spPr>
            <a:xfrm>
              <a:off x="7598450" y="7058978"/>
              <a:ext cx="6207204" cy="361474"/>
            </a:xfrm>
            <a:prstGeom prst="rect">
              <a:avLst/>
            </a:prstGeom>
            <a:noFill/>
            <a:ln/>
          </p:spPr>
          <p:txBody>
            <a:bodyPr wrap="none" lIns="0" tIns="0" rIns="0" bIns="0" rtlCol="0" anchor="t"/>
            <a:lstStyle/>
            <a:p>
              <a:pPr marL="0" indent="0" algn="l">
                <a:lnSpc>
                  <a:spcPts val="2800"/>
                </a:lnSpc>
                <a:buNone/>
              </a:pPr>
              <a:endParaRPr lang="en-US" sz="1750" dirty="0"/>
            </a:p>
          </p:txBody>
        </p:sp>
      </p:gr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A72D73-646D-2D0C-A8DE-54DE29056CAC}"/>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837724" y="1022033"/>
              <a:ext cx="6185535" cy="6185535"/>
            </a:xfrm>
            <a:prstGeom prst="rect">
              <a:avLst/>
            </a:prstGeom>
          </p:spPr>
        </p:pic>
        <p:sp>
          <p:nvSpPr>
            <p:cNvPr id="5" name="Text 1"/>
            <p:cNvSpPr/>
            <p:nvPr/>
          </p:nvSpPr>
          <p:spPr>
            <a:xfrm>
              <a:off x="7607143" y="2241277"/>
              <a:ext cx="6185535" cy="1435894"/>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project addresses the growing need for practical tools that bridge the gap between environmental awareness and actionable change.</a:t>
              </a:r>
              <a:endParaRPr lang="en-US" sz="2350" dirty="0"/>
            </a:p>
          </p:txBody>
        </p:sp>
        <p:sp>
          <p:nvSpPr>
            <p:cNvPr id="6" name="Text 2"/>
            <p:cNvSpPr/>
            <p:nvPr/>
          </p:nvSpPr>
          <p:spPr>
            <a:xfrm>
              <a:off x="7614761" y="4940380"/>
              <a:ext cx="6185535" cy="1435894"/>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Ultimately, Eco Challenge seeks to contribute to global sustainability efforts through innovative technology.</a:t>
              </a:r>
              <a:endParaRPr lang="en-US" sz="2350" dirty="0"/>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9ADCA6E-C6FA-7823-105B-E692405C4074}"/>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1304925" y="1190030"/>
              <a:ext cx="5294948" cy="5294948"/>
            </a:xfrm>
            <a:prstGeom prst="rect">
              <a:avLst/>
            </a:prstGeom>
          </p:spPr>
        </p:pic>
        <p:sp>
          <p:nvSpPr>
            <p:cNvPr id="5" name="Text 1"/>
            <p:cNvSpPr/>
            <p:nvPr/>
          </p:nvSpPr>
          <p:spPr>
            <a:xfrm>
              <a:off x="7570946" y="1082040"/>
              <a:ext cx="4787503"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OBJECTIVES</a:t>
              </a:r>
              <a:endParaRPr lang="en-US" sz="3750" dirty="0"/>
            </a:p>
          </p:txBody>
        </p:sp>
        <p:sp>
          <p:nvSpPr>
            <p:cNvPr id="6" name="Text 2"/>
            <p:cNvSpPr/>
            <p:nvPr/>
          </p:nvSpPr>
          <p:spPr>
            <a:xfrm>
              <a:off x="7570946" y="1883807"/>
              <a:ext cx="6229350" cy="2034183"/>
            </a:xfrm>
            <a:prstGeom prst="rect">
              <a:avLst/>
            </a:prstGeom>
            <a:noFill/>
            <a:ln/>
          </p:spPr>
          <p:txBody>
            <a:bodyPr wrap="square" lIns="0" tIns="0" rIns="0" bIns="0" rtlCol="0" anchor="t"/>
            <a:lstStyle/>
            <a:p>
              <a:pPr marL="342900" indent="-342900" algn="l">
                <a:lnSpc>
                  <a:spcPts val="2550"/>
                </a:lnSpc>
                <a:buSzPct val="100000"/>
                <a:buChar char="•"/>
              </a:pPr>
              <a:r>
                <a:rPr lang="en-US" sz="2400" dirty="0">
                  <a:solidFill>
                    <a:srgbClr val="CAD6DE"/>
                  </a:solidFill>
                  <a:latin typeface="Cabin" pitchFamily="34" charset="0"/>
                  <a:ea typeface="Cabin" pitchFamily="34" charset="-122"/>
                  <a:cs typeface="Cabin" pitchFamily="34" charset="-120"/>
                </a:rPr>
                <a:t>Eco Challenge enhances carbon footprint tracking with a user-centric web and mobile app, converted to an APK using Capacitor for offline access. This ensures users can track their environmental impact anytime, anywhere, without relying on an internet connection.</a:t>
              </a:r>
              <a:endParaRPr lang="en-US" sz="2400" dirty="0"/>
            </a:p>
          </p:txBody>
        </p:sp>
        <p:sp>
          <p:nvSpPr>
            <p:cNvPr id="7" name="Text 3"/>
            <p:cNvSpPr/>
            <p:nvPr/>
          </p:nvSpPr>
          <p:spPr>
            <a:xfrm>
              <a:off x="7570946" y="4101108"/>
              <a:ext cx="6229350" cy="406837"/>
            </a:xfrm>
            <a:prstGeom prst="rect">
              <a:avLst/>
            </a:prstGeom>
            <a:noFill/>
            <a:ln/>
          </p:spPr>
          <p:txBody>
            <a:bodyPr wrap="none" lIns="0" tIns="0" rIns="0" bIns="0" rtlCol="0" anchor="t"/>
            <a:lstStyle/>
            <a:p>
              <a:pPr marL="0" indent="0" algn="l">
                <a:lnSpc>
                  <a:spcPts val="3200"/>
                </a:lnSpc>
                <a:buNone/>
              </a:pPr>
              <a:endParaRPr lang="en-US" sz="2000" dirty="0"/>
            </a:p>
          </p:txBody>
        </p:sp>
        <p:sp>
          <p:nvSpPr>
            <p:cNvPr id="8" name="Text 4"/>
            <p:cNvSpPr/>
            <p:nvPr/>
          </p:nvSpPr>
          <p:spPr>
            <a:xfrm>
              <a:off x="7570946" y="4691063"/>
              <a:ext cx="6229350" cy="2034183"/>
            </a:xfrm>
            <a:prstGeom prst="rect">
              <a:avLst/>
            </a:prstGeom>
            <a:noFill/>
            <a:ln/>
          </p:spPr>
          <p:txBody>
            <a:bodyPr wrap="square" lIns="0" tIns="0" rIns="0" bIns="0" rtlCol="0" anchor="t"/>
            <a:lstStyle/>
            <a:p>
              <a:pPr marL="342900" indent="-342900" algn="l">
                <a:lnSpc>
                  <a:spcPts val="2550"/>
                </a:lnSpc>
                <a:buSzPct val="100000"/>
                <a:buChar char="•"/>
              </a:pPr>
              <a:r>
                <a:rPr lang="en-US" sz="2400" dirty="0">
                  <a:solidFill>
                    <a:srgbClr val="CAD6DE"/>
                  </a:solidFill>
                  <a:latin typeface="Cabin" pitchFamily="34" charset="0"/>
                  <a:ea typeface="Cabin" pitchFamily="34" charset="-122"/>
                  <a:cs typeface="Cabin" pitchFamily="34" charset="-120"/>
                </a:rPr>
                <a:t>The Carbon Footprint Calculator simplifies data entry, offers daily tracking, and connects behaviors to real-time environmental impact. It uses intuitive prompts to make input effortless while providing immediate feedback on emissions.</a:t>
              </a:r>
              <a:endParaRPr lang="en-US" sz="2400" dirty="0"/>
            </a:p>
          </p:txBody>
        </p:sp>
        <p:sp>
          <p:nvSpPr>
            <p:cNvPr id="9" name="Text 5"/>
            <p:cNvSpPr/>
            <p:nvPr/>
          </p:nvSpPr>
          <p:spPr>
            <a:xfrm>
              <a:off x="837724" y="7025283"/>
              <a:ext cx="12954952" cy="325517"/>
            </a:xfrm>
            <a:prstGeom prst="rect">
              <a:avLst/>
            </a:prstGeom>
            <a:noFill/>
            <a:ln/>
          </p:spPr>
          <p:txBody>
            <a:bodyPr wrap="none" lIns="0" tIns="0" rIns="0" bIns="0" rtlCol="0" anchor="t"/>
            <a:lstStyle/>
            <a:p>
              <a:pPr marL="0" indent="0" algn="l">
                <a:lnSpc>
                  <a:spcPts val="2550"/>
                </a:lnSpc>
                <a:buNone/>
              </a:pPr>
              <a:endParaRPr lang="en-US" sz="1600" dirty="0"/>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7A2483-EE99-AF6C-39E6-7197F9857004}"/>
              </a:ext>
            </a:extLst>
          </p:cNvPr>
          <p:cNvGrpSpPr/>
          <p:nvPr/>
        </p:nvGrpSpPr>
        <p:grpSpPr>
          <a:xfrm>
            <a:off x="0" y="-58615"/>
            <a:ext cx="14630400" cy="8288215"/>
            <a:chOff x="0" y="-58615"/>
            <a:chExt cx="14630400" cy="8288215"/>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8615"/>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2212181"/>
              <a:ext cx="12954952" cy="1435894"/>
            </a:xfrm>
            <a:prstGeom prst="rect">
              <a:avLst/>
            </a:prstGeom>
            <a:noFill/>
            <a:ln/>
          </p:spPr>
          <p:txBody>
            <a:bodyPr wrap="square" lIns="0" tIns="0" rIns="0" bIns="0" rtlCol="0" anchor="t"/>
            <a:lstStyle/>
            <a:p>
              <a:pPr marL="342900" indent="-342900" algn="l">
                <a:lnSpc>
                  <a:spcPts val="3000"/>
                </a:lnSpc>
                <a:buSzPct val="100000"/>
                <a:buChar char="•"/>
              </a:pPr>
              <a:r>
                <a:rPr lang="en-US" sz="2400" dirty="0">
                  <a:solidFill>
                    <a:srgbClr val="CAD6DE"/>
                  </a:solidFill>
                  <a:latin typeface="Cabin" pitchFamily="34" charset="0"/>
                  <a:ea typeface="Cabin" pitchFamily="34" charset="-122"/>
                  <a:cs typeface="Cabin" pitchFamily="34" charset="-120"/>
                </a:rPr>
                <a:t>Features like Eco Run Adventure, Recycle module, and Water Conservation tool educate users, while gamification (e.g., increasing game difficulty) boosts engagement. These elements reward sustainable actions with points, encouraging long-term user participation.</a:t>
              </a:r>
              <a:endParaRPr lang="en-US" sz="2400" dirty="0"/>
            </a:p>
          </p:txBody>
        </p:sp>
        <p:sp>
          <p:nvSpPr>
            <p:cNvPr id="5" name="Text 2"/>
            <p:cNvSpPr/>
            <p:nvPr/>
          </p:nvSpPr>
          <p:spPr>
            <a:xfrm>
              <a:off x="837724" y="3917275"/>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6" name="Text 3"/>
            <p:cNvSpPr/>
            <p:nvPr/>
          </p:nvSpPr>
          <p:spPr>
            <a:xfrm>
              <a:off x="837724" y="4665107"/>
              <a:ext cx="12954952" cy="1435894"/>
            </a:xfrm>
            <a:prstGeom prst="rect">
              <a:avLst/>
            </a:prstGeom>
            <a:noFill/>
            <a:ln/>
          </p:spPr>
          <p:txBody>
            <a:bodyPr wrap="square" lIns="0" tIns="0" rIns="0" bIns="0" rtlCol="0" anchor="t"/>
            <a:lstStyle/>
            <a:p>
              <a:pPr marL="342900" indent="-342900" algn="l">
                <a:lnSpc>
                  <a:spcPts val="3000"/>
                </a:lnSpc>
                <a:buSzPct val="100000"/>
                <a:buChar char="•"/>
              </a:pPr>
              <a:r>
                <a:rPr lang="en-US" sz="2400" dirty="0">
                  <a:solidFill>
                    <a:srgbClr val="CAD6DE"/>
                  </a:solidFill>
                  <a:latin typeface="Cabin" pitchFamily="34" charset="0"/>
                  <a:ea typeface="Cabin" pitchFamily="34" charset="-122"/>
                  <a:cs typeface="Cabin" pitchFamily="34" charset="-120"/>
                </a:rPr>
                <a:t>A centralized Dashboard visualizes progress, high scores, and rewards, with localStorage ensuring data access without internet dependency. This allows users to monitor their environmental journey seamlessly across devices.</a:t>
              </a:r>
              <a:endParaRPr lang="en-US" sz="2400"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E22973C-E2AA-514C-2AE1-898D02DB0894}"/>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917258"/>
              <a:ext cx="701254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LITERATURE REVIEW</a:t>
              </a:r>
              <a:endParaRPr lang="en-US" sz="4400" dirty="0"/>
            </a:p>
          </p:txBody>
        </p:sp>
        <p:sp>
          <p:nvSpPr>
            <p:cNvPr id="5" name="Text 2"/>
            <p:cNvSpPr/>
            <p:nvPr/>
          </p:nvSpPr>
          <p:spPr>
            <a:xfrm>
              <a:off x="837724" y="1980248"/>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2722245"/>
              <a:ext cx="12954952" cy="844629"/>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1.  A Data Clustering and Machine Learning Based Approach to Measuring Urban Carbon Emissions</a:t>
              </a:r>
              <a:endParaRPr lang="en-US" sz="2650" dirty="0"/>
            </a:p>
          </p:txBody>
        </p:sp>
        <p:sp>
          <p:nvSpPr>
            <p:cNvPr id="7" name="Text 4"/>
            <p:cNvSpPr/>
            <p:nvPr/>
          </p:nvSpPr>
          <p:spPr>
            <a:xfrm>
              <a:off x="837724" y="3925848"/>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8" name="Text 5"/>
            <p:cNvSpPr/>
            <p:nvPr/>
          </p:nvSpPr>
          <p:spPr>
            <a:xfrm>
              <a:off x="837724" y="4578072"/>
              <a:ext cx="12954952" cy="478631"/>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To measure urban carbon emissions by using a clustering algorithm</a:t>
              </a:r>
              <a:endParaRPr lang="en-US" sz="1850" dirty="0"/>
            </a:p>
          </p:txBody>
        </p:sp>
        <p:sp>
          <p:nvSpPr>
            <p:cNvPr id="9" name="Text 6"/>
            <p:cNvSpPr/>
            <p:nvPr/>
          </p:nvSpPr>
          <p:spPr>
            <a:xfrm>
              <a:off x="837724" y="5140404"/>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 multilayer perceptron model based on artificial neural networks (ANN) to explore the relationship between user data and carbon emissions</a:t>
              </a:r>
              <a:endParaRPr lang="en-US" sz="1850" dirty="0"/>
            </a:p>
          </p:txBody>
        </p:sp>
        <p:sp>
          <p:nvSpPr>
            <p:cNvPr id="10" name="Text 7"/>
            <p:cNvSpPr/>
            <p:nvPr/>
          </p:nvSpPr>
          <p:spPr>
            <a:xfrm>
              <a:off x="837724" y="6181368"/>
              <a:ext cx="12954952" cy="478631"/>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Aims to balance the accuracy and practicality of urban carbon emission measurements</a:t>
              </a:r>
              <a:endParaRPr lang="en-US" sz="1850" dirty="0"/>
            </a:p>
          </p:txBody>
        </p:sp>
        <p:sp>
          <p:nvSpPr>
            <p:cNvPr id="11" name="Text 8"/>
            <p:cNvSpPr/>
            <p:nvPr/>
          </p:nvSpPr>
          <p:spPr>
            <a:xfrm>
              <a:off x="837724" y="6929199"/>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B61AE54-1C03-CC2D-FFE3-8AA30C4052FE}"/>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844272"/>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Advantages:</a:t>
              </a:r>
              <a:endParaRPr lang="en-US" sz="3500" dirty="0"/>
            </a:p>
          </p:txBody>
        </p:sp>
        <p:sp>
          <p:nvSpPr>
            <p:cNvPr id="5" name="Text 2"/>
            <p:cNvSpPr/>
            <p:nvPr/>
          </p:nvSpPr>
          <p:spPr>
            <a:xfrm>
              <a:off x="837724" y="1676757"/>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-Achieves a balance of accuracy and practicality in carbon emission measurement.</a:t>
              </a:r>
              <a:endParaRPr lang="en-US" sz="2350" dirty="0"/>
            </a:p>
          </p:txBody>
        </p:sp>
        <p:sp>
          <p:nvSpPr>
            <p:cNvPr id="6" name="Text 3"/>
            <p:cNvSpPr/>
            <p:nvPr/>
          </p:nvSpPr>
          <p:spPr>
            <a:xfrm>
              <a:off x="837724" y="2424589"/>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-Uses machine learning to streamline the calculation process.</a:t>
              </a:r>
              <a:endParaRPr lang="en-US" sz="2350" dirty="0"/>
            </a:p>
          </p:txBody>
        </p:sp>
        <p:sp>
          <p:nvSpPr>
            <p:cNvPr id="7" name="Text 4"/>
            <p:cNvSpPr/>
            <p:nvPr/>
          </p:nvSpPr>
          <p:spPr>
            <a:xfrm>
              <a:off x="837724" y="3172420"/>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-Reduces the high costs associated with traditional measurement methods</a:t>
              </a:r>
              <a:endParaRPr lang="en-US" sz="2350" dirty="0"/>
            </a:p>
          </p:txBody>
        </p:sp>
        <p:sp>
          <p:nvSpPr>
            <p:cNvPr id="8" name="Text 5"/>
            <p:cNvSpPr/>
            <p:nvPr/>
          </p:nvSpPr>
          <p:spPr>
            <a:xfrm>
              <a:off x="837724" y="3920252"/>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9" name="Text 6"/>
            <p:cNvSpPr/>
            <p:nvPr/>
          </p:nvSpPr>
          <p:spPr>
            <a:xfrm>
              <a:off x="837724" y="4757857"/>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Disadvantages:</a:t>
              </a:r>
              <a:endParaRPr lang="en-US" sz="3500" dirty="0"/>
            </a:p>
          </p:txBody>
        </p:sp>
        <p:sp>
          <p:nvSpPr>
            <p:cNvPr id="10" name="Text 7"/>
            <p:cNvSpPr/>
            <p:nvPr/>
          </p:nvSpPr>
          <p:spPr>
            <a:xfrm>
              <a:off x="837724" y="5680115"/>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-Requires a collection of user data including output value, electricity consumption, water usage, production costs, and pollutant emissions.</a:t>
              </a:r>
              <a:endParaRPr lang="en-US" sz="2350" dirty="0"/>
            </a:p>
          </p:txBody>
        </p:sp>
        <p:sp>
          <p:nvSpPr>
            <p:cNvPr id="11" name="Text 8"/>
            <p:cNvSpPr/>
            <p:nvPr/>
          </p:nvSpPr>
          <p:spPr>
            <a:xfrm>
              <a:off x="837724" y="6906578"/>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complexity of the model might require significant computational resources.</a:t>
              </a:r>
              <a:endParaRPr lang="en-US" sz="2350" dirty="0"/>
            </a:p>
          </p:txBody>
        </p:sp>
      </p:gr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01E4CBC-97C6-3F0F-A6E6-633EE5C7D4EE}"/>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374219"/>
              <a:ext cx="12954952"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2. Platforms To Calculate Carbon Footprints: A Step Towards Environment Sustainability</a:t>
              </a:r>
              <a:endParaRPr lang="en-US" sz="3500" dirty="0"/>
            </a:p>
          </p:txBody>
        </p:sp>
        <p:sp>
          <p:nvSpPr>
            <p:cNvPr id="5" name="Text 2"/>
            <p:cNvSpPr/>
            <p:nvPr/>
          </p:nvSpPr>
          <p:spPr>
            <a:xfrm>
              <a:off x="837724" y="2769989"/>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6" name="Text 3"/>
            <p:cNvSpPr/>
            <p:nvPr/>
          </p:nvSpPr>
          <p:spPr>
            <a:xfrm>
              <a:off x="837724" y="3517821"/>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-Discusses the issue of global warming and the increase in carbon emissions.</a:t>
              </a:r>
              <a:endParaRPr lang="en-US" sz="2350" dirty="0"/>
            </a:p>
          </p:txBody>
        </p:sp>
        <p:sp>
          <p:nvSpPr>
            <p:cNvPr id="7" name="Text 4"/>
            <p:cNvSpPr/>
            <p:nvPr/>
          </p:nvSpPr>
          <p:spPr>
            <a:xfrm>
              <a:off x="837724" y="4265652"/>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-Addresses the limitations of current carbon footprint calculation methods</a:t>
              </a:r>
              <a:endParaRPr lang="en-US" sz="2350" dirty="0"/>
            </a:p>
          </p:txBody>
        </p:sp>
        <p:sp>
          <p:nvSpPr>
            <p:cNvPr id="8" name="Text 5"/>
            <p:cNvSpPr/>
            <p:nvPr/>
          </p:nvSpPr>
          <p:spPr>
            <a:xfrm>
              <a:off x="837724" y="5013484"/>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-proposes a framework to calculate carbon footprints at both individual and industrial levels</a:t>
              </a:r>
              <a:endParaRPr lang="en-US" sz="2350" dirty="0"/>
            </a:p>
          </p:txBody>
        </p:sp>
        <p:sp>
          <p:nvSpPr>
            <p:cNvPr id="9" name="Text 6"/>
            <p:cNvSpPr/>
            <p:nvPr/>
          </p:nvSpPr>
          <p:spPr>
            <a:xfrm>
              <a:off x="837724" y="5761315"/>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0" name="Text 7"/>
            <p:cNvSpPr/>
            <p:nvPr/>
          </p:nvSpPr>
          <p:spPr>
            <a:xfrm>
              <a:off x="837724" y="6503313"/>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2E915CA-6A1E-5DB3-038E-53B0094CBDB5}"/>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978932"/>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Advantages:</a:t>
              </a:r>
              <a:endParaRPr lang="en-US" sz="3500" dirty="0"/>
            </a:p>
          </p:txBody>
        </p:sp>
        <p:sp>
          <p:nvSpPr>
            <p:cNvPr id="5" name="Text 2"/>
            <p:cNvSpPr/>
            <p:nvPr/>
          </p:nvSpPr>
          <p:spPr>
            <a:xfrm>
              <a:off x="837724" y="1811417"/>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-Aims to provide a solution for carbon footprint calculation at both individual and industrial levels.</a:t>
              </a:r>
              <a:endParaRPr lang="en-US" sz="2350" dirty="0"/>
            </a:p>
          </p:txBody>
        </p:sp>
        <p:sp>
          <p:nvSpPr>
            <p:cNvPr id="6" name="Text 3"/>
            <p:cNvSpPr/>
            <p:nvPr/>
          </p:nvSpPr>
          <p:spPr>
            <a:xfrm>
              <a:off x="837724" y="2559248"/>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-Identifies problematic areas and processes responsible for carbon emissions.</a:t>
              </a:r>
              <a:endParaRPr lang="en-US" sz="2350" dirty="0"/>
            </a:p>
          </p:txBody>
        </p:sp>
        <p:sp>
          <p:nvSpPr>
            <p:cNvPr id="7" name="Text 4"/>
            <p:cNvSpPr/>
            <p:nvPr/>
          </p:nvSpPr>
          <p:spPr>
            <a:xfrm>
              <a:off x="837724" y="3307080"/>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8" name="Text 5"/>
            <p:cNvSpPr/>
            <p:nvPr/>
          </p:nvSpPr>
          <p:spPr>
            <a:xfrm>
              <a:off x="837724" y="4144685"/>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Disadvantages:</a:t>
              </a:r>
              <a:endParaRPr lang="en-US" sz="3500" dirty="0"/>
            </a:p>
          </p:txBody>
        </p:sp>
        <p:sp>
          <p:nvSpPr>
            <p:cNvPr id="9" name="Text 6"/>
            <p:cNvSpPr/>
            <p:nvPr/>
          </p:nvSpPr>
          <p:spPr>
            <a:xfrm>
              <a:off x="837724" y="5066943"/>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actual implementation and effectiveness of the AI-based solution recommendation system are not detailed.</a:t>
              </a:r>
              <a:endParaRPr lang="en-US" sz="2350" dirty="0"/>
            </a:p>
          </p:txBody>
        </p:sp>
        <p:sp>
          <p:nvSpPr>
            <p:cNvPr id="10" name="Text 7"/>
            <p:cNvSpPr/>
            <p:nvPr/>
          </p:nvSpPr>
          <p:spPr>
            <a:xfrm>
              <a:off x="837724" y="6293406"/>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framework's complexity and data requirements for both individual and industrial levels might be challenging.</a:t>
              </a:r>
              <a:endParaRPr lang="en-US" sz="2350" dirty="0"/>
            </a:p>
          </p:txBody>
        </p:sp>
      </p:gr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98F408F-FD76-9EFD-4936-70C64B0BA7CF}"/>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853321"/>
              <a:ext cx="12954952" cy="1689854"/>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3. Methods and Principles of Carbon Footprint Calculation. Relevance of Application of These Approaches in Russia and the World</a:t>
              </a:r>
              <a:endParaRPr lang="en-US" sz="3500" dirty="0"/>
            </a:p>
          </p:txBody>
        </p:sp>
        <p:sp>
          <p:nvSpPr>
            <p:cNvPr id="5" name="Text 2"/>
            <p:cNvSpPr/>
            <p:nvPr/>
          </p:nvSpPr>
          <p:spPr>
            <a:xfrm>
              <a:off x="837724" y="2812375"/>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6" name="Text 3"/>
            <p:cNvSpPr/>
            <p:nvPr/>
          </p:nvSpPr>
          <p:spPr>
            <a:xfrm>
              <a:off x="837724" y="3560207"/>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-Discusses the issue of global climate change and the importance of transitioning to a carbon-free economy.</a:t>
              </a:r>
              <a:endParaRPr lang="en-US" sz="2350" dirty="0"/>
            </a:p>
          </p:txBody>
        </p:sp>
        <p:sp>
          <p:nvSpPr>
            <p:cNvPr id="7" name="Text 4"/>
            <p:cNvSpPr/>
            <p:nvPr/>
          </p:nvSpPr>
          <p:spPr>
            <a:xfrm>
              <a:off x="837724" y="4786670"/>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-Reviews the regulatory framework for the carbon agenda at national and corporate levels.</a:t>
              </a:r>
              <a:endParaRPr lang="en-US" sz="2350" dirty="0"/>
            </a:p>
          </p:txBody>
        </p:sp>
        <p:sp>
          <p:nvSpPr>
            <p:cNvPr id="8" name="Text 5"/>
            <p:cNvSpPr/>
            <p:nvPr/>
          </p:nvSpPr>
          <p:spPr>
            <a:xfrm>
              <a:off x="837724" y="5534501"/>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-Addresses the development of the carbon market and its impact on the Russian economy.</a:t>
              </a:r>
              <a:endParaRPr lang="en-US" sz="2350" dirty="0"/>
            </a:p>
          </p:txBody>
        </p:sp>
        <p:sp>
          <p:nvSpPr>
            <p:cNvPr id="9" name="Text 6"/>
            <p:cNvSpPr/>
            <p:nvPr/>
          </p:nvSpPr>
          <p:spPr>
            <a:xfrm>
              <a:off x="837724" y="6282333"/>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0" name="Text 7"/>
            <p:cNvSpPr/>
            <p:nvPr/>
          </p:nvSpPr>
          <p:spPr>
            <a:xfrm>
              <a:off x="837724" y="7024330"/>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gr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09C48F0-3BD0-A0E6-3E22-2D44517EC356}"/>
              </a:ext>
            </a:extLst>
          </p:cNvPr>
          <p:cNvGrpSpPr/>
          <p:nvPr/>
        </p:nvGrpSpPr>
        <p:grpSpPr>
          <a:xfrm>
            <a:off x="837724" y="0"/>
            <a:ext cx="13792676" cy="8229600"/>
            <a:chOff x="837724" y="0"/>
            <a:chExt cx="13792676" cy="822960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22828"/>
              <a:ext cx="4224338" cy="528042"/>
            </a:xfrm>
            <a:prstGeom prst="rect">
              <a:avLst/>
            </a:prstGeom>
            <a:noFill/>
            <a:ln/>
          </p:spPr>
          <p:txBody>
            <a:bodyPr wrap="none" lIns="0" tIns="0" rIns="0" bIns="0" rtlCol="0" anchor="t"/>
            <a:lstStyle/>
            <a:p>
              <a:pPr marL="0" indent="0" algn="l">
                <a:lnSpc>
                  <a:spcPts val="4150"/>
                </a:lnSpc>
                <a:buNone/>
              </a:pPr>
              <a:r>
                <a:rPr lang="en-US" sz="3300" dirty="0">
                  <a:solidFill>
                    <a:srgbClr val="FFFFFF"/>
                  </a:solidFill>
                  <a:latin typeface="Unbounded" pitchFamily="34" charset="0"/>
                  <a:ea typeface="Unbounded" pitchFamily="34" charset="-122"/>
                  <a:cs typeface="Unbounded" pitchFamily="34" charset="-120"/>
                </a:rPr>
                <a:t>GROUP 1</a:t>
              </a:r>
              <a:endParaRPr lang="en-US" sz="3300" dirty="0"/>
            </a:p>
          </p:txBody>
        </p:sp>
        <p:sp>
          <p:nvSpPr>
            <p:cNvPr id="4" name="Shape 1"/>
            <p:cNvSpPr/>
            <p:nvPr/>
          </p:nvSpPr>
          <p:spPr>
            <a:xfrm>
              <a:off x="837724" y="1722001"/>
              <a:ext cx="403860" cy="403860"/>
            </a:xfrm>
            <a:prstGeom prst="roundRect">
              <a:avLst>
                <a:gd name="adj" fmla="val 6668"/>
              </a:avLst>
            </a:prstGeom>
            <a:solidFill>
              <a:srgbClr val="304755"/>
            </a:solidFill>
            <a:ln/>
          </p:spPr>
          <p:txBody>
            <a:bodyPr/>
            <a:lstStyle/>
            <a:p>
              <a:endParaRPr lang="en-IN"/>
            </a:p>
          </p:txBody>
        </p:sp>
        <p:sp>
          <p:nvSpPr>
            <p:cNvPr id="5" name="Text 2"/>
            <p:cNvSpPr/>
            <p:nvPr/>
          </p:nvSpPr>
          <p:spPr>
            <a:xfrm>
              <a:off x="912971" y="1765518"/>
              <a:ext cx="253365" cy="316825"/>
            </a:xfrm>
            <a:prstGeom prst="rect">
              <a:avLst/>
            </a:prstGeom>
            <a:noFill/>
            <a:ln/>
          </p:spPr>
          <p:txBody>
            <a:bodyPr wrap="none" lIns="0" tIns="0" rIns="0" bIns="0" rtlCol="0" anchor="t"/>
            <a:lstStyle/>
            <a:p>
              <a:pPr marL="0" indent="0" algn="ctr">
                <a:lnSpc>
                  <a:spcPts val="1950"/>
                </a:lnSpc>
                <a:buNone/>
              </a:pPr>
              <a:r>
                <a:rPr lang="en-US" sz="1950" dirty="0">
                  <a:solidFill>
                    <a:srgbClr val="CAD6DE"/>
                  </a:solidFill>
                  <a:latin typeface="Unbounded" pitchFamily="34" charset="0"/>
                  <a:ea typeface="Unbounded" pitchFamily="34" charset="-122"/>
                  <a:cs typeface="Unbounded" pitchFamily="34" charset="-120"/>
                </a:rPr>
                <a:t>1</a:t>
              </a:r>
              <a:endParaRPr lang="en-US" sz="1950" dirty="0"/>
            </a:p>
          </p:txBody>
        </p:sp>
        <p:sp>
          <p:nvSpPr>
            <p:cNvPr id="6" name="Text 3"/>
            <p:cNvSpPr/>
            <p:nvPr/>
          </p:nvSpPr>
          <p:spPr>
            <a:xfrm>
              <a:off x="1421011" y="1722001"/>
              <a:ext cx="3926919" cy="263962"/>
            </a:xfrm>
            <a:prstGeom prst="rect">
              <a:avLst/>
            </a:prstGeom>
            <a:noFill/>
            <a:ln/>
          </p:spPr>
          <p:txBody>
            <a:bodyPr wrap="none" lIns="0" tIns="0" rIns="0" bIns="0" rtlCol="0" anchor="t"/>
            <a:lstStyle/>
            <a:p>
              <a:pPr marL="0" indent="0" algn="l">
                <a:lnSpc>
                  <a:spcPts val="2050"/>
                </a:lnSpc>
                <a:buNone/>
              </a:pPr>
              <a:r>
                <a:rPr lang="en-US" sz="1650" dirty="0">
                  <a:solidFill>
                    <a:srgbClr val="CAD6DE"/>
                  </a:solidFill>
                  <a:latin typeface="Unbounded" pitchFamily="34" charset="0"/>
                  <a:ea typeface="Unbounded" pitchFamily="34" charset="-122"/>
                  <a:cs typeface="Unbounded" pitchFamily="34" charset="-120"/>
                </a:rPr>
                <a:t>ALEN PRAKASH (JBT22CS004)</a:t>
              </a:r>
              <a:endParaRPr lang="en-US" sz="1650" dirty="0"/>
            </a:p>
          </p:txBody>
        </p:sp>
        <p:sp>
          <p:nvSpPr>
            <p:cNvPr id="7" name="Shape 4"/>
            <p:cNvSpPr/>
            <p:nvPr/>
          </p:nvSpPr>
          <p:spPr>
            <a:xfrm>
              <a:off x="837724" y="2709148"/>
              <a:ext cx="403860" cy="403860"/>
            </a:xfrm>
            <a:prstGeom prst="roundRect">
              <a:avLst>
                <a:gd name="adj" fmla="val 6668"/>
              </a:avLst>
            </a:prstGeom>
            <a:solidFill>
              <a:srgbClr val="304755"/>
            </a:solidFill>
            <a:ln/>
          </p:spPr>
          <p:txBody>
            <a:bodyPr/>
            <a:lstStyle/>
            <a:p>
              <a:endParaRPr lang="en-IN"/>
            </a:p>
          </p:txBody>
        </p:sp>
        <p:sp>
          <p:nvSpPr>
            <p:cNvPr id="8" name="Text 5"/>
            <p:cNvSpPr/>
            <p:nvPr/>
          </p:nvSpPr>
          <p:spPr>
            <a:xfrm>
              <a:off x="912971" y="2752665"/>
              <a:ext cx="253365" cy="316825"/>
            </a:xfrm>
            <a:prstGeom prst="rect">
              <a:avLst/>
            </a:prstGeom>
            <a:noFill/>
            <a:ln/>
          </p:spPr>
          <p:txBody>
            <a:bodyPr wrap="none" lIns="0" tIns="0" rIns="0" bIns="0" rtlCol="0" anchor="t"/>
            <a:lstStyle/>
            <a:p>
              <a:pPr marL="0" indent="0" algn="ctr">
                <a:lnSpc>
                  <a:spcPts val="1950"/>
                </a:lnSpc>
                <a:buNone/>
              </a:pPr>
              <a:r>
                <a:rPr lang="en-US" sz="1950" dirty="0">
                  <a:solidFill>
                    <a:srgbClr val="CAD6DE"/>
                  </a:solidFill>
                  <a:latin typeface="Unbounded" pitchFamily="34" charset="0"/>
                  <a:ea typeface="Unbounded" pitchFamily="34" charset="-122"/>
                  <a:cs typeface="Unbounded" pitchFamily="34" charset="-120"/>
                </a:rPr>
                <a:t>2</a:t>
              </a:r>
              <a:endParaRPr lang="en-US" sz="1950" dirty="0"/>
            </a:p>
          </p:txBody>
        </p:sp>
        <p:sp>
          <p:nvSpPr>
            <p:cNvPr id="9" name="Text 6"/>
            <p:cNvSpPr/>
            <p:nvPr/>
          </p:nvSpPr>
          <p:spPr>
            <a:xfrm>
              <a:off x="1421011" y="2709148"/>
              <a:ext cx="3791783" cy="263962"/>
            </a:xfrm>
            <a:prstGeom prst="rect">
              <a:avLst/>
            </a:prstGeom>
            <a:noFill/>
            <a:ln/>
          </p:spPr>
          <p:txBody>
            <a:bodyPr wrap="none" lIns="0" tIns="0" rIns="0" bIns="0" rtlCol="0" anchor="t"/>
            <a:lstStyle/>
            <a:p>
              <a:pPr marL="0" indent="0" algn="l">
                <a:lnSpc>
                  <a:spcPts val="2050"/>
                </a:lnSpc>
                <a:buNone/>
              </a:pPr>
              <a:r>
                <a:rPr lang="en-US" sz="1650" dirty="0">
                  <a:solidFill>
                    <a:srgbClr val="CAD6DE"/>
                  </a:solidFill>
                  <a:latin typeface="Unbounded" pitchFamily="34" charset="0"/>
                  <a:ea typeface="Unbounded" pitchFamily="34" charset="-122"/>
                  <a:cs typeface="Unbounded" pitchFamily="34" charset="-120"/>
                </a:rPr>
                <a:t>DERIK THOMAS (JBT22CS015)</a:t>
              </a:r>
              <a:endParaRPr lang="en-US" sz="1650" dirty="0"/>
            </a:p>
          </p:txBody>
        </p:sp>
        <p:sp>
          <p:nvSpPr>
            <p:cNvPr id="10" name="Shape 7"/>
            <p:cNvSpPr/>
            <p:nvPr/>
          </p:nvSpPr>
          <p:spPr>
            <a:xfrm>
              <a:off x="837724" y="3696295"/>
              <a:ext cx="403860" cy="403860"/>
            </a:xfrm>
            <a:prstGeom prst="roundRect">
              <a:avLst>
                <a:gd name="adj" fmla="val 6668"/>
              </a:avLst>
            </a:prstGeom>
            <a:solidFill>
              <a:srgbClr val="304755"/>
            </a:solidFill>
            <a:ln/>
          </p:spPr>
          <p:txBody>
            <a:bodyPr/>
            <a:lstStyle/>
            <a:p>
              <a:endParaRPr lang="en-IN"/>
            </a:p>
          </p:txBody>
        </p:sp>
        <p:sp>
          <p:nvSpPr>
            <p:cNvPr id="11" name="Text 8"/>
            <p:cNvSpPr/>
            <p:nvPr/>
          </p:nvSpPr>
          <p:spPr>
            <a:xfrm>
              <a:off x="912971" y="3739813"/>
              <a:ext cx="253365" cy="316825"/>
            </a:xfrm>
            <a:prstGeom prst="rect">
              <a:avLst/>
            </a:prstGeom>
            <a:noFill/>
            <a:ln/>
          </p:spPr>
          <p:txBody>
            <a:bodyPr wrap="none" lIns="0" tIns="0" rIns="0" bIns="0" rtlCol="0" anchor="t"/>
            <a:lstStyle/>
            <a:p>
              <a:pPr marL="0" indent="0" algn="ctr">
                <a:lnSpc>
                  <a:spcPts val="1950"/>
                </a:lnSpc>
                <a:buNone/>
              </a:pPr>
              <a:r>
                <a:rPr lang="en-US" sz="1950" dirty="0">
                  <a:solidFill>
                    <a:srgbClr val="CAD6DE"/>
                  </a:solidFill>
                  <a:latin typeface="Unbounded" pitchFamily="34" charset="0"/>
                  <a:ea typeface="Unbounded" pitchFamily="34" charset="-122"/>
                  <a:cs typeface="Unbounded" pitchFamily="34" charset="-120"/>
                </a:rPr>
                <a:t>3</a:t>
              </a:r>
              <a:endParaRPr lang="en-US" sz="1950" dirty="0"/>
            </a:p>
          </p:txBody>
        </p:sp>
        <p:sp>
          <p:nvSpPr>
            <p:cNvPr id="12" name="Text 9"/>
            <p:cNvSpPr/>
            <p:nvPr/>
          </p:nvSpPr>
          <p:spPr>
            <a:xfrm>
              <a:off x="1421011" y="3696295"/>
              <a:ext cx="3831074" cy="263962"/>
            </a:xfrm>
            <a:prstGeom prst="rect">
              <a:avLst/>
            </a:prstGeom>
            <a:noFill/>
            <a:ln/>
          </p:spPr>
          <p:txBody>
            <a:bodyPr wrap="none" lIns="0" tIns="0" rIns="0" bIns="0" rtlCol="0" anchor="t"/>
            <a:lstStyle/>
            <a:p>
              <a:pPr marL="0" indent="0" algn="l">
                <a:lnSpc>
                  <a:spcPts val="2050"/>
                </a:lnSpc>
                <a:buNone/>
              </a:pPr>
              <a:r>
                <a:rPr lang="en-US" sz="1650" dirty="0">
                  <a:solidFill>
                    <a:srgbClr val="CAD6DE"/>
                  </a:solidFill>
                  <a:latin typeface="Unbounded" pitchFamily="34" charset="0"/>
                  <a:ea typeface="Unbounded" pitchFamily="34" charset="-122"/>
                  <a:cs typeface="Unbounded" pitchFamily="34" charset="-120"/>
                </a:rPr>
                <a:t>FIDHA FATHIMA (JBT22CS021)</a:t>
              </a:r>
              <a:endParaRPr lang="en-US" sz="1650" dirty="0"/>
            </a:p>
          </p:txBody>
        </p:sp>
        <p:sp>
          <p:nvSpPr>
            <p:cNvPr id="13" name="Shape 10"/>
            <p:cNvSpPr/>
            <p:nvPr/>
          </p:nvSpPr>
          <p:spPr>
            <a:xfrm>
              <a:off x="837724" y="4683443"/>
              <a:ext cx="403860" cy="403860"/>
            </a:xfrm>
            <a:prstGeom prst="roundRect">
              <a:avLst>
                <a:gd name="adj" fmla="val 6668"/>
              </a:avLst>
            </a:prstGeom>
            <a:solidFill>
              <a:srgbClr val="304755"/>
            </a:solidFill>
            <a:ln/>
          </p:spPr>
          <p:txBody>
            <a:bodyPr/>
            <a:lstStyle/>
            <a:p>
              <a:endParaRPr lang="en-IN"/>
            </a:p>
          </p:txBody>
        </p:sp>
        <p:sp>
          <p:nvSpPr>
            <p:cNvPr id="14" name="Text 11"/>
            <p:cNvSpPr/>
            <p:nvPr/>
          </p:nvSpPr>
          <p:spPr>
            <a:xfrm>
              <a:off x="912971" y="4726960"/>
              <a:ext cx="253365" cy="316825"/>
            </a:xfrm>
            <a:prstGeom prst="rect">
              <a:avLst/>
            </a:prstGeom>
            <a:noFill/>
            <a:ln/>
          </p:spPr>
          <p:txBody>
            <a:bodyPr wrap="none" lIns="0" tIns="0" rIns="0" bIns="0" rtlCol="0" anchor="t"/>
            <a:lstStyle/>
            <a:p>
              <a:pPr marL="0" indent="0" algn="ctr">
                <a:lnSpc>
                  <a:spcPts val="1950"/>
                </a:lnSpc>
                <a:buNone/>
              </a:pPr>
              <a:r>
                <a:rPr lang="en-US" sz="1950" dirty="0">
                  <a:solidFill>
                    <a:srgbClr val="CAD6DE"/>
                  </a:solidFill>
                  <a:latin typeface="Unbounded" pitchFamily="34" charset="0"/>
                  <a:ea typeface="Unbounded" pitchFamily="34" charset="-122"/>
                  <a:cs typeface="Unbounded" pitchFamily="34" charset="-120"/>
                </a:rPr>
                <a:t>4</a:t>
              </a:r>
              <a:endParaRPr lang="en-US" sz="1950" dirty="0"/>
            </a:p>
          </p:txBody>
        </p:sp>
        <p:sp>
          <p:nvSpPr>
            <p:cNvPr id="15" name="Text 12"/>
            <p:cNvSpPr/>
            <p:nvPr/>
          </p:nvSpPr>
          <p:spPr>
            <a:xfrm>
              <a:off x="1421011" y="4683443"/>
              <a:ext cx="3837980" cy="263962"/>
            </a:xfrm>
            <a:prstGeom prst="rect">
              <a:avLst/>
            </a:prstGeom>
            <a:noFill/>
            <a:ln/>
          </p:spPr>
          <p:txBody>
            <a:bodyPr wrap="none" lIns="0" tIns="0" rIns="0" bIns="0" rtlCol="0" anchor="t"/>
            <a:lstStyle/>
            <a:p>
              <a:pPr marL="0" indent="0" algn="l">
                <a:lnSpc>
                  <a:spcPts val="2050"/>
                </a:lnSpc>
                <a:buNone/>
              </a:pPr>
              <a:r>
                <a:rPr lang="en-US" sz="1650" dirty="0">
                  <a:solidFill>
                    <a:srgbClr val="CAD6DE"/>
                  </a:solidFill>
                  <a:latin typeface="Unbounded" pitchFamily="34" charset="0"/>
                  <a:ea typeface="Unbounded" pitchFamily="34" charset="-122"/>
                  <a:cs typeface="Unbounded" pitchFamily="34" charset="-120"/>
                </a:rPr>
                <a:t>K B BADHUSHA (JBT22CS032)</a:t>
              </a:r>
              <a:endParaRPr lang="en-US" sz="1650" dirty="0"/>
            </a:p>
          </p:txBody>
        </p:sp>
        <p:sp>
          <p:nvSpPr>
            <p:cNvPr id="16" name="Text 13"/>
            <p:cNvSpPr/>
            <p:nvPr/>
          </p:nvSpPr>
          <p:spPr>
            <a:xfrm>
              <a:off x="837724" y="5558433"/>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GUIDED BY</a:t>
              </a:r>
              <a:endParaRPr lang="en-US" sz="1950" dirty="0"/>
            </a:p>
          </p:txBody>
        </p:sp>
        <p:sp>
          <p:nvSpPr>
            <p:cNvPr id="17" name="Text 14"/>
            <p:cNvSpPr/>
            <p:nvPr/>
          </p:nvSpPr>
          <p:spPr>
            <a:xfrm>
              <a:off x="837724" y="6144458"/>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LEKSHMISREE S</a:t>
              </a:r>
              <a:endParaRPr lang="en-US" sz="1950" dirty="0"/>
            </a:p>
          </p:txBody>
        </p:sp>
        <p:sp>
          <p:nvSpPr>
            <p:cNvPr id="18" name="Text 15"/>
            <p:cNvSpPr/>
            <p:nvPr/>
          </p:nvSpPr>
          <p:spPr>
            <a:xfrm>
              <a:off x="837724" y="6730484"/>
              <a:ext cx="7468553" cy="287179"/>
            </a:xfrm>
            <a:prstGeom prst="rect">
              <a:avLst/>
            </a:prstGeom>
            <a:noFill/>
            <a:ln/>
          </p:spPr>
          <p:txBody>
            <a:bodyPr wrap="none" lIns="0" tIns="0" rIns="0" bIns="0" rtlCol="0" anchor="t"/>
            <a:lstStyle/>
            <a:p>
              <a:pPr marL="0" indent="0" algn="l">
                <a:lnSpc>
                  <a:spcPts val="2250"/>
                </a:lnSpc>
                <a:buNone/>
              </a:pPr>
              <a:r>
                <a:rPr lang="en-US" dirty="0">
                  <a:solidFill>
                    <a:srgbClr val="CAD6DE"/>
                  </a:solidFill>
                  <a:latin typeface="Cabin" pitchFamily="34" charset="0"/>
                  <a:ea typeface="Cabin" pitchFamily="34" charset="-122"/>
                  <a:cs typeface="Cabin" pitchFamily="34" charset="-120"/>
                </a:rPr>
                <a:t>ASSISTANT PROFESSOR</a:t>
              </a:r>
              <a:endParaRPr lang="en-US" dirty="0"/>
            </a:p>
          </p:txBody>
        </p:sp>
        <p:sp>
          <p:nvSpPr>
            <p:cNvPr id="19" name="Text 16"/>
            <p:cNvSpPr/>
            <p:nvPr/>
          </p:nvSpPr>
          <p:spPr>
            <a:xfrm>
              <a:off x="837724" y="7219593"/>
              <a:ext cx="7468553" cy="287179"/>
            </a:xfrm>
            <a:prstGeom prst="rect">
              <a:avLst/>
            </a:prstGeom>
            <a:noFill/>
            <a:ln/>
          </p:spPr>
          <p:txBody>
            <a:bodyPr wrap="none" lIns="0" tIns="0" rIns="0" bIns="0" rtlCol="0" anchor="t"/>
            <a:lstStyle/>
            <a:p>
              <a:pPr marL="0" indent="0" algn="l">
                <a:lnSpc>
                  <a:spcPts val="2250"/>
                </a:lnSpc>
                <a:buNone/>
              </a:pPr>
              <a:r>
                <a:rPr lang="en-US" dirty="0">
                  <a:solidFill>
                    <a:srgbClr val="CAD6DE"/>
                  </a:solidFill>
                  <a:latin typeface="Cabin" pitchFamily="34" charset="0"/>
                  <a:ea typeface="Cabin" pitchFamily="34" charset="-122"/>
                  <a:cs typeface="Cabin" pitchFamily="34" charset="-120"/>
                </a:rPr>
                <a:t>CSE DEPARTMENT</a:t>
              </a:r>
              <a:endParaRPr lang="en-US" dirty="0"/>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B979D3D-7C89-AB87-B15F-09E21FD7EC51}"/>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844272"/>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Advantages:</a:t>
              </a:r>
              <a:endParaRPr lang="en-US" sz="3500" dirty="0"/>
            </a:p>
          </p:txBody>
        </p:sp>
        <p:sp>
          <p:nvSpPr>
            <p:cNvPr id="5" name="Text 2"/>
            <p:cNvSpPr/>
            <p:nvPr/>
          </p:nvSpPr>
          <p:spPr>
            <a:xfrm>
              <a:off x="837724" y="1676757"/>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-Provides a comprehensive overview of the regulatory framework and calculation methods for carbon footprints.</a:t>
              </a:r>
              <a:endParaRPr lang="en-US" sz="2350" dirty="0"/>
            </a:p>
          </p:txBody>
        </p:sp>
        <p:sp>
          <p:nvSpPr>
            <p:cNvPr id="6" name="Text 3"/>
            <p:cNvSpPr/>
            <p:nvPr/>
          </p:nvSpPr>
          <p:spPr>
            <a:xfrm>
              <a:off x="837724" y="2903220"/>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-Discusses the importance of sustainable development and non- financial reporting.</a:t>
              </a:r>
              <a:endParaRPr lang="en-US" sz="2350" dirty="0"/>
            </a:p>
          </p:txBody>
        </p:sp>
        <p:sp>
          <p:nvSpPr>
            <p:cNvPr id="7" name="Text 4"/>
            <p:cNvSpPr/>
            <p:nvPr/>
          </p:nvSpPr>
          <p:spPr>
            <a:xfrm>
              <a:off x="837724" y="3651052"/>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-Addresses the speci ics of the carbon market and its implications for the Russian economy.</a:t>
              </a:r>
              <a:endParaRPr lang="en-US" sz="2350" dirty="0"/>
            </a:p>
          </p:txBody>
        </p:sp>
        <p:sp>
          <p:nvSpPr>
            <p:cNvPr id="8" name="Text 5"/>
            <p:cNvSpPr/>
            <p:nvPr/>
          </p:nvSpPr>
          <p:spPr>
            <a:xfrm>
              <a:off x="837724" y="4398883"/>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9" name="Text 6"/>
            <p:cNvSpPr/>
            <p:nvPr/>
          </p:nvSpPr>
          <p:spPr>
            <a:xfrm>
              <a:off x="837724" y="5236488"/>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Disadvantages:</a:t>
              </a:r>
              <a:endParaRPr lang="en-US" sz="3500" dirty="0"/>
            </a:p>
          </p:txBody>
        </p:sp>
        <p:sp>
          <p:nvSpPr>
            <p:cNvPr id="10" name="Text 7"/>
            <p:cNvSpPr/>
            <p:nvPr/>
          </p:nvSpPr>
          <p:spPr>
            <a:xfrm>
              <a:off x="837724" y="6158746"/>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-Focuses heavily on the Russian context, which might limit its broader applicability.</a:t>
              </a:r>
              <a:endParaRPr lang="en-US" sz="2350" dirty="0"/>
            </a:p>
          </p:txBody>
        </p:sp>
        <p:sp>
          <p:nvSpPr>
            <p:cNvPr id="11" name="Text 8"/>
            <p:cNvSpPr/>
            <p:nvPr/>
          </p:nvSpPr>
          <p:spPr>
            <a:xfrm>
              <a:off x="837724" y="6906578"/>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-Points out the lack of standardized methodological guidelines in Russia.</a:t>
              </a:r>
              <a:endParaRPr lang="en-US" sz="2350" dirty="0"/>
            </a:p>
          </p:txBody>
        </p:sp>
      </p:gr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B7562A4-0CE8-76C2-0640-ECBDAEF78083}"/>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134904"/>
              <a:ext cx="12954952" cy="1126569"/>
            </a:xfrm>
            <a:prstGeom prst="rect">
              <a:avLst/>
            </a:prstGeom>
            <a:noFill/>
            <a:ln/>
          </p:spPr>
          <p:txBody>
            <a:bodyPr wrap="squar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4. Development of a Web Application for Individual Carbon Footprint Calculation</a:t>
              </a:r>
              <a:endParaRPr lang="en-US" sz="3500" dirty="0"/>
            </a:p>
          </p:txBody>
        </p:sp>
        <p:sp>
          <p:nvSpPr>
            <p:cNvPr id="5" name="Text 2"/>
            <p:cNvSpPr/>
            <p:nvPr/>
          </p:nvSpPr>
          <p:spPr>
            <a:xfrm>
              <a:off x="837724" y="2530673"/>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6" name="Text 3"/>
            <p:cNvSpPr/>
            <p:nvPr/>
          </p:nvSpPr>
          <p:spPr>
            <a:xfrm>
              <a:off x="837724" y="3278505"/>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-Details the development of a web application designed to calculate the individual carbon footprint of Brazilians.</a:t>
              </a:r>
              <a:endParaRPr lang="en-US" sz="2350" dirty="0"/>
            </a:p>
          </p:txBody>
        </p:sp>
        <p:sp>
          <p:nvSpPr>
            <p:cNvPr id="7" name="Text 4"/>
            <p:cNvSpPr/>
            <p:nvPr/>
          </p:nvSpPr>
          <p:spPr>
            <a:xfrm>
              <a:off x="837724" y="4504968"/>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-Uses the GHG Protocol methodology for its calculations.</a:t>
              </a:r>
              <a:endParaRPr lang="en-US" sz="2350" dirty="0"/>
            </a:p>
          </p:txBody>
        </p:sp>
        <p:sp>
          <p:nvSpPr>
            <p:cNvPr id="8" name="Text 5"/>
            <p:cNvSpPr/>
            <p:nvPr/>
          </p:nvSpPr>
          <p:spPr>
            <a:xfrm>
              <a:off x="837724" y="5252799"/>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-Compares them with existing Brazilian calculators.</a:t>
              </a:r>
              <a:endParaRPr lang="en-US" sz="2350" dirty="0"/>
            </a:p>
          </p:txBody>
        </p:sp>
        <p:sp>
          <p:nvSpPr>
            <p:cNvPr id="9" name="Text 6"/>
            <p:cNvSpPr/>
            <p:nvPr/>
          </p:nvSpPr>
          <p:spPr>
            <a:xfrm>
              <a:off x="837724" y="6000631"/>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10" name="Text 7"/>
            <p:cNvSpPr/>
            <p:nvPr/>
          </p:nvSpPr>
          <p:spPr>
            <a:xfrm>
              <a:off x="837724" y="6742628"/>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AB679FD-DE48-C377-14BC-63DCC61598D3}"/>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844272"/>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Advantages:</a:t>
              </a:r>
              <a:endParaRPr lang="en-US" sz="3500" dirty="0"/>
            </a:p>
          </p:txBody>
        </p:sp>
        <p:sp>
          <p:nvSpPr>
            <p:cNvPr id="5" name="Text 2"/>
            <p:cNvSpPr/>
            <p:nvPr/>
          </p:nvSpPr>
          <p:spPr>
            <a:xfrm>
              <a:off x="837724" y="1676757"/>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-Develops a tool to increase awareness about individual carbon footprints.</a:t>
              </a:r>
              <a:endParaRPr lang="en-US" sz="2350" dirty="0"/>
            </a:p>
          </p:txBody>
        </p:sp>
        <p:sp>
          <p:nvSpPr>
            <p:cNvPr id="6" name="Text 3"/>
            <p:cNvSpPr/>
            <p:nvPr/>
          </p:nvSpPr>
          <p:spPr>
            <a:xfrm>
              <a:off x="837724" y="2424589"/>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-Provides calculations based on a recognized methodology (GHG Protocol).</a:t>
              </a:r>
              <a:endParaRPr lang="en-US" sz="2350" dirty="0"/>
            </a:p>
          </p:txBody>
        </p:sp>
        <p:sp>
          <p:nvSpPr>
            <p:cNvPr id="7" name="Text 4"/>
            <p:cNvSpPr/>
            <p:nvPr/>
          </p:nvSpPr>
          <p:spPr>
            <a:xfrm>
              <a:off x="837724" y="3172420"/>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-Includes a usability test to evaluate the application.</a:t>
              </a:r>
              <a:endParaRPr lang="en-US" sz="2350" dirty="0"/>
            </a:p>
          </p:txBody>
        </p:sp>
        <p:sp>
          <p:nvSpPr>
            <p:cNvPr id="8" name="Text 5"/>
            <p:cNvSpPr/>
            <p:nvPr/>
          </p:nvSpPr>
          <p:spPr>
            <a:xfrm>
              <a:off x="837724" y="3920252"/>
              <a:ext cx="12954952" cy="478631"/>
            </a:xfrm>
            <a:prstGeom prst="rect">
              <a:avLst/>
            </a:prstGeom>
            <a:noFill/>
            <a:ln/>
          </p:spPr>
          <p:txBody>
            <a:bodyPr wrap="none" lIns="0" tIns="0" rIns="0" bIns="0" rtlCol="0" anchor="t"/>
            <a:lstStyle/>
            <a:p>
              <a:pPr marL="0" indent="0" algn="l">
                <a:lnSpc>
                  <a:spcPts val="3750"/>
                </a:lnSpc>
                <a:buNone/>
              </a:pPr>
              <a:endParaRPr lang="en-US" sz="2350" dirty="0"/>
            </a:p>
          </p:txBody>
        </p:sp>
        <p:sp>
          <p:nvSpPr>
            <p:cNvPr id="9" name="Text 6"/>
            <p:cNvSpPr/>
            <p:nvPr/>
          </p:nvSpPr>
          <p:spPr>
            <a:xfrm>
              <a:off x="837724" y="4757857"/>
              <a:ext cx="4505920"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Disadvantages:</a:t>
              </a:r>
              <a:endParaRPr lang="en-US" sz="3500" dirty="0"/>
            </a:p>
          </p:txBody>
        </p:sp>
        <p:sp>
          <p:nvSpPr>
            <p:cNvPr id="10" name="Text 7"/>
            <p:cNvSpPr/>
            <p:nvPr/>
          </p:nvSpPr>
          <p:spPr>
            <a:xfrm>
              <a:off x="837724" y="5680115"/>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application is tailored to the Brazilian context, limiting its global applicability.</a:t>
              </a:r>
              <a:endParaRPr lang="en-US" sz="2350" dirty="0"/>
            </a:p>
          </p:txBody>
        </p:sp>
        <p:sp>
          <p:nvSpPr>
            <p:cNvPr id="11" name="Text 8"/>
            <p:cNvSpPr/>
            <p:nvPr/>
          </p:nvSpPr>
          <p:spPr>
            <a:xfrm>
              <a:off x="837724" y="6427946"/>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 paper mentions limitations in existing calculators, such as a lack of methodological standardization.</a:t>
              </a:r>
              <a:endParaRPr lang="en-US" sz="2350" dirty="0"/>
            </a:p>
          </p:txBody>
        </p:sp>
      </p:gr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E66D4AC-4147-FCAA-7ADA-762B27A61947}"/>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415058"/>
              <a:ext cx="7012543" cy="704017"/>
            </a:xfrm>
            <a:prstGeom prst="rect">
              <a:avLst/>
            </a:prstGeom>
            <a:noFill/>
            <a:ln/>
          </p:spPr>
          <p:txBody>
            <a:bodyPr wrap="none" lIns="0" tIns="0" rIns="0" bIns="0" rtlCol="0" anchor="t"/>
            <a:lstStyle/>
            <a:p>
              <a:pPr marL="0" indent="0" algn="l">
                <a:lnSpc>
                  <a:spcPts val="5500"/>
                </a:lnSpc>
                <a:buNone/>
              </a:pPr>
              <a:r>
                <a:rPr lang="en-US" sz="6000" b="1" u="sng" dirty="0">
                  <a:solidFill>
                    <a:srgbClr val="FFFFFF"/>
                  </a:solidFill>
                  <a:latin typeface="Trebuchet MS" panose="020B0603020202020204" pitchFamily="34" charset="0"/>
                  <a:ea typeface="Unbounded" pitchFamily="34" charset="-122"/>
                  <a:cs typeface="Unbounded" pitchFamily="34" charset="-120"/>
                </a:rPr>
                <a:t>LITERATURE REVIEW</a:t>
              </a:r>
              <a:endParaRPr lang="en-US" sz="6000" b="1" dirty="0">
                <a:latin typeface="Trebuchet MS" panose="020B0603020202020204" pitchFamily="34" charset="0"/>
              </a:endParaRPr>
            </a:p>
          </p:txBody>
        </p:sp>
        <p:sp>
          <p:nvSpPr>
            <p:cNvPr id="5" name="Text 2"/>
            <p:cNvSpPr/>
            <p:nvPr/>
          </p:nvSpPr>
          <p:spPr>
            <a:xfrm>
              <a:off x="837724" y="2478048"/>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Overview of key studies analyzing urban carbon emissions and methodologies for calculation.</a:t>
              </a:r>
              <a:endParaRPr lang="en-US" sz="1850" dirty="0"/>
            </a:p>
          </p:txBody>
        </p:sp>
        <p:sp>
          <p:nvSpPr>
            <p:cNvPr id="6" name="Shape 3"/>
            <p:cNvSpPr/>
            <p:nvPr/>
          </p:nvSpPr>
          <p:spPr>
            <a:xfrm>
              <a:off x="837724" y="3130272"/>
              <a:ext cx="12954952" cy="3684270"/>
            </a:xfrm>
            <a:prstGeom prst="roundRect">
              <a:avLst>
                <a:gd name="adj" fmla="val 975"/>
              </a:avLst>
            </a:prstGeom>
            <a:noFill/>
            <a:ln w="7620">
              <a:solidFill>
                <a:srgbClr val="FFFFFF">
                  <a:alpha val="24000"/>
                </a:srgbClr>
              </a:solidFill>
              <a:prstDash val="solid"/>
            </a:ln>
          </p:spPr>
          <p:txBody>
            <a:bodyPr/>
            <a:lstStyle/>
            <a:p>
              <a:endParaRPr lang="en-IN"/>
            </a:p>
          </p:txBody>
        </p:sp>
        <p:sp>
          <p:nvSpPr>
            <p:cNvPr id="7" name="Shape 4"/>
            <p:cNvSpPr/>
            <p:nvPr/>
          </p:nvSpPr>
          <p:spPr>
            <a:xfrm>
              <a:off x="845344" y="3137892"/>
              <a:ext cx="12939713" cy="685443"/>
            </a:xfrm>
            <a:prstGeom prst="rect">
              <a:avLst/>
            </a:prstGeom>
            <a:solidFill>
              <a:srgbClr val="FFFFFF">
                <a:alpha val="4000"/>
              </a:srgbClr>
            </a:solidFill>
            <a:ln/>
          </p:spPr>
          <p:txBody>
            <a:bodyPr/>
            <a:lstStyle/>
            <a:p>
              <a:endParaRPr lang="en-IN"/>
            </a:p>
          </p:txBody>
        </p:sp>
        <p:sp>
          <p:nvSpPr>
            <p:cNvPr id="8" name="Text 5"/>
            <p:cNvSpPr/>
            <p:nvPr/>
          </p:nvSpPr>
          <p:spPr>
            <a:xfrm>
              <a:off x="1085017" y="3289102"/>
              <a:ext cx="1144072"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SL NO</a:t>
              </a:r>
              <a:endParaRPr lang="en-US" sz="1850" dirty="0"/>
            </a:p>
          </p:txBody>
        </p:sp>
        <p:sp>
          <p:nvSpPr>
            <p:cNvPr id="9" name="Text 6"/>
            <p:cNvSpPr/>
            <p:nvPr/>
          </p:nvSpPr>
          <p:spPr>
            <a:xfrm>
              <a:off x="2715339" y="3289102"/>
              <a:ext cx="1318736"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AUTHOR</a:t>
              </a:r>
              <a:endParaRPr lang="en-US" sz="1850" dirty="0"/>
            </a:p>
          </p:txBody>
        </p:sp>
        <p:sp>
          <p:nvSpPr>
            <p:cNvPr id="10" name="Text 7"/>
            <p:cNvSpPr/>
            <p:nvPr/>
          </p:nvSpPr>
          <p:spPr>
            <a:xfrm>
              <a:off x="4520327" y="3289102"/>
              <a:ext cx="1005602"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YEAR</a:t>
              </a:r>
              <a:endParaRPr lang="en-US" sz="1850" dirty="0"/>
            </a:p>
          </p:txBody>
        </p:sp>
        <p:sp>
          <p:nvSpPr>
            <p:cNvPr id="11" name="Text 8"/>
            <p:cNvSpPr/>
            <p:nvPr/>
          </p:nvSpPr>
          <p:spPr>
            <a:xfrm>
              <a:off x="6012180" y="3289102"/>
              <a:ext cx="1756172"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TITLE</a:t>
              </a:r>
              <a:endParaRPr lang="en-US" sz="1850" dirty="0"/>
            </a:p>
          </p:txBody>
        </p:sp>
        <p:sp>
          <p:nvSpPr>
            <p:cNvPr id="12" name="Text 9"/>
            <p:cNvSpPr/>
            <p:nvPr/>
          </p:nvSpPr>
          <p:spPr>
            <a:xfrm>
              <a:off x="8254603" y="3289102"/>
              <a:ext cx="2718911"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METHODOLOGY</a:t>
              </a:r>
              <a:endParaRPr lang="en-US" sz="1850" dirty="0"/>
            </a:p>
          </p:txBody>
        </p:sp>
        <p:sp>
          <p:nvSpPr>
            <p:cNvPr id="13" name="Text 10"/>
            <p:cNvSpPr/>
            <p:nvPr/>
          </p:nvSpPr>
          <p:spPr>
            <a:xfrm>
              <a:off x="11459766" y="3289102"/>
              <a:ext cx="2085975"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OBSERVATIONS</a:t>
              </a:r>
              <a:endParaRPr lang="en-US" sz="1850" dirty="0"/>
            </a:p>
          </p:txBody>
        </p:sp>
        <p:sp>
          <p:nvSpPr>
            <p:cNvPr id="14" name="Shape 11"/>
            <p:cNvSpPr/>
            <p:nvPr/>
          </p:nvSpPr>
          <p:spPr>
            <a:xfrm>
              <a:off x="845344" y="3823335"/>
              <a:ext cx="12939713" cy="2983587"/>
            </a:xfrm>
            <a:prstGeom prst="rect">
              <a:avLst/>
            </a:prstGeom>
            <a:solidFill>
              <a:srgbClr val="000000">
                <a:alpha val="4000"/>
              </a:srgbClr>
            </a:solidFill>
            <a:ln/>
          </p:spPr>
          <p:txBody>
            <a:bodyPr/>
            <a:lstStyle/>
            <a:p>
              <a:endParaRPr lang="en-IN"/>
            </a:p>
          </p:txBody>
        </p:sp>
        <p:sp>
          <p:nvSpPr>
            <p:cNvPr id="15" name="Text 12"/>
            <p:cNvSpPr/>
            <p:nvPr/>
          </p:nvSpPr>
          <p:spPr>
            <a:xfrm>
              <a:off x="1085017" y="3974544"/>
              <a:ext cx="114407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1.</a:t>
              </a:r>
              <a:endParaRPr lang="en-US" sz="1850" dirty="0"/>
            </a:p>
          </p:txBody>
        </p:sp>
        <p:sp>
          <p:nvSpPr>
            <p:cNvPr id="16" name="Text 13"/>
            <p:cNvSpPr/>
            <p:nvPr/>
          </p:nvSpPr>
          <p:spPr>
            <a:xfrm>
              <a:off x="2715339" y="3974544"/>
              <a:ext cx="1318736"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Linghan Xu, Jiaqi Zhang</a:t>
              </a:r>
              <a:endParaRPr lang="en-US" sz="1850" dirty="0"/>
            </a:p>
          </p:txBody>
        </p:sp>
        <p:sp>
          <p:nvSpPr>
            <p:cNvPr id="17" name="Text 14"/>
            <p:cNvSpPr/>
            <p:nvPr/>
          </p:nvSpPr>
          <p:spPr>
            <a:xfrm>
              <a:off x="4520327" y="3974544"/>
              <a:ext cx="100560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2023</a:t>
              </a:r>
              <a:endParaRPr lang="en-US" sz="1850" dirty="0"/>
            </a:p>
          </p:txBody>
        </p:sp>
        <p:sp>
          <p:nvSpPr>
            <p:cNvPr id="18" name="Text 15"/>
            <p:cNvSpPr/>
            <p:nvPr/>
          </p:nvSpPr>
          <p:spPr>
            <a:xfrm>
              <a:off x="6012180" y="3974544"/>
              <a:ext cx="1756172" cy="268116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A Data Clustering and Machine Learning Based Approach to Measuring Urban Carbon Emissions</a:t>
              </a:r>
              <a:endParaRPr lang="en-US" sz="1850" dirty="0"/>
            </a:p>
          </p:txBody>
        </p:sp>
        <p:sp>
          <p:nvSpPr>
            <p:cNvPr id="19" name="Text 16"/>
            <p:cNvSpPr/>
            <p:nvPr/>
          </p:nvSpPr>
          <p:spPr>
            <a:xfrm>
              <a:off x="8254603" y="3974544"/>
              <a:ext cx="2718911" cy="1915120"/>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Clustering algorithms group users; a neural network model predicts carbon emissions for all users.</a:t>
              </a:r>
              <a:endParaRPr lang="en-US" sz="1850" dirty="0"/>
            </a:p>
          </p:txBody>
        </p:sp>
        <p:sp>
          <p:nvSpPr>
            <p:cNvPr id="20" name="Text 17"/>
            <p:cNvSpPr/>
            <p:nvPr/>
          </p:nvSpPr>
          <p:spPr>
            <a:xfrm>
              <a:off x="11459766" y="3974544"/>
              <a:ext cx="2085975"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Multilayer perceptron model accurately predicts carbon emissions, making calculations efficient.</a:t>
              </a:r>
              <a:endParaRPr lang="en-US" sz="185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E0D661D-3D4C-6607-04BE-B41DD1B5B8CD}"/>
              </a:ext>
            </a:extLst>
          </p:cNvPr>
          <p:cNvGrpSpPr/>
          <p:nvPr/>
        </p:nvGrpSpPr>
        <p:grpSpPr>
          <a:xfrm>
            <a:off x="0" y="0"/>
            <a:ext cx="14630400" cy="8241174"/>
            <a:chOff x="0" y="0"/>
            <a:chExt cx="14630400" cy="8241174"/>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4"/>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962382"/>
              <a:ext cx="5960031" cy="598408"/>
            </a:xfrm>
            <a:prstGeom prst="rect">
              <a:avLst/>
            </a:prstGeom>
            <a:noFill/>
            <a:ln/>
          </p:spPr>
          <p:txBody>
            <a:bodyPr wrap="none" lIns="0" tIns="0" rIns="0" bIns="0" rtlCol="0" anchor="t"/>
            <a:lstStyle/>
            <a:p>
              <a:pPr marL="0" indent="0" algn="l">
                <a:lnSpc>
                  <a:spcPts val="5500"/>
                </a:lnSpc>
                <a:buNone/>
              </a:pPr>
              <a:r>
                <a:rPr lang="en-US" sz="6000" b="1" u="sng" dirty="0">
                  <a:solidFill>
                    <a:srgbClr val="FFFFFF"/>
                  </a:solidFill>
                  <a:latin typeface="Trebuchet MS" panose="020B0603020202020204" pitchFamily="34" charset="0"/>
                  <a:ea typeface="Unbounded" pitchFamily="34" charset="-122"/>
                  <a:cs typeface="Unbounded" pitchFamily="34" charset="-120"/>
                </a:rPr>
                <a:t>LITERATURE REVIEW</a:t>
              </a:r>
              <a:endParaRPr lang="en-US" sz="6000" b="1" dirty="0">
                <a:latin typeface="Trebuchet MS" panose="020B0603020202020204" pitchFamily="34" charset="0"/>
              </a:endParaRPr>
            </a:p>
          </p:txBody>
        </p:sp>
        <p:sp>
          <p:nvSpPr>
            <p:cNvPr id="5" name="Text 2"/>
            <p:cNvSpPr/>
            <p:nvPr/>
          </p:nvSpPr>
          <p:spPr>
            <a:xfrm>
              <a:off x="837724" y="1865948"/>
              <a:ext cx="12954952" cy="325517"/>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Shape 3"/>
            <p:cNvSpPr/>
            <p:nvPr/>
          </p:nvSpPr>
          <p:spPr>
            <a:xfrm>
              <a:off x="837724" y="2420303"/>
              <a:ext cx="12954952" cy="4846915"/>
            </a:xfrm>
            <a:prstGeom prst="roundRect">
              <a:avLst>
                <a:gd name="adj" fmla="val 630"/>
              </a:avLst>
            </a:prstGeom>
            <a:noFill/>
            <a:ln w="7620">
              <a:solidFill>
                <a:srgbClr val="FFFFFF">
                  <a:alpha val="24000"/>
                </a:srgbClr>
              </a:solidFill>
              <a:prstDash val="solid"/>
            </a:ln>
          </p:spPr>
          <p:txBody>
            <a:bodyPr/>
            <a:lstStyle/>
            <a:p>
              <a:endParaRPr lang="en-IN"/>
            </a:p>
          </p:txBody>
        </p:sp>
        <p:sp>
          <p:nvSpPr>
            <p:cNvPr id="7" name="Shape 4"/>
            <p:cNvSpPr/>
            <p:nvPr/>
          </p:nvSpPr>
          <p:spPr>
            <a:xfrm>
              <a:off x="845344" y="2427922"/>
              <a:ext cx="12939713" cy="666155"/>
            </a:xfrm>
            <a:prstGeom prst="rect">
              <a:avLst/>
            </a:prstGeom>
            <a:solidFill>
              <a:srgbClr val="FFFFFF">
                <a:alpha val="4000"/>
              </a:srgbClr>
            </a:solidFill>
            <a:ln/>
          </p:spPr>
          <p:txBody>
            <a:bodyPr/>
            <a:lstStyle/>
            <a:p>
              <a:endParaRPr lang="en-IN"/>
            </a:p>
          </p:txBody>
        </p:sp>
        <p:sp>
          <p:nvSpPr>
            <p:cNvPr id="8" name="Text 5"/>
            <p:cNvSpPr/>
            <p:nvPr/>
          </p:nvSpPr>
          <p:spPr>
            <a:xfrm>
              <a:off x="1049060" y="2557582"/>
              <a:ext cx="884634"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SL NO</a:t>
              </a:r>
              <a:endParaRPr lang="en-US" sz="2000" dirty="0"/>
            </a:p>
          </p:txBody>
        </p:sp>
        <p:sp>
          <p:nvSpPr>
            <p:cNvPr id="9" name="Text 6"/>
            <p:cNvSpPr/>
            <p:nvPr/>
          </p:nvSpPr>
          <p:spPr>
            <a:xfrm>
              <a:off x="2348032" y="2557582"/>
              <a:ext cx="1443752"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AUTHOR</a:t>
              </a:r>
              <a:endParaRPr lang="en-US" sz="2000" dirty="0"/>
            </a:p>
          </p:txBody>
        </p:sp>
        <p:sp>
          <p:nvSpPr>
            <p:cNvPr id="10" name="Text 7"/>
            <p:cNvSpPr/>
            <p:nvPr/>
          </p:nvSpPr>
          <p:spPr>
            <a:xfrm>
              <a:off x="4206121" y="2557582"/>
              <a:ext cx="1121569"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YEAR</a:t>
              </a:r>
              <a:endParaRPr lang="en-US" sz="2000" dirty="0"/>
            </a:p>
          </p:txBody>
        </p:sp>
        <p:sp>
          <p:nvSpPr>
            <p:cNvPr id="11" name="Text 8"/>
            <p:cNvSpPr/>
            <p:nvPr/>
          </p:nvSpPr>
          <p:spPr>
            <a:xfrm>
              <a:off x="5742027" y="2557582"/>
              <a:ext cx="1894046"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TITLE</a:t>
              </a:r>
              <a:endParaRPr lang="en-US" sz="2000" dirty="0"/>
            </a:p>
          </p:txBody>
        </p:sp>
        <p:sp>
          <p:nvSpPr>
            <p:cNvPr id="12" name="Text 9"/>
            <p:cNvSpPr/>
            <p:nvPr/>
          </p:nvSpPr>
          <p:spPr>
            <a:xfrm>
              <a:off x="8050411" y="2557582"/>
              <a:ext cx="2883932"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METHODOLOGY</a:t>
              </a:r>
              <a:endParaRPr lang="en-US" sz="2000" dirty="0"/>
            </a:p>
          </p:txBody>
        </p:sp>
        <p:sp>
          <p:nvSpPr>
            <p:cNvPr id="13" name="Text 10"/>
            <p:cNvSpPr/>
            <p:nvPr/>
          </p:nvSpPr>
          <p:spPr>
            <a:xfrm>
              <a:off x="11348680" y="2557582"/>
              <a:ext cx="2233017" cy="406837"/>
            </a:xfrm>
            <a:prstGeom prst="rect">
              <a:avLst/>
            </a:prstGeom>
            <a:noFill/>
            <a:ln/>
          </p:spPr>
          <p:txBody>
            <a:bodyPr wrap="none" lIns="0" tIns="0" rIns="0" bIns="0" rtlCol="0" anchor="t"/>
            <a:lstStyle/>
            <a:p>
              <a:pPr marL="0" indent="0" algn="l">
                <a:lnSpc>
                  <a:spcPts val="3200"/>
                </a:lnSpc>
                <a:buNone/>
              </a:pPr>
              <a:r>
                <a:rPr lang="en-US" sz="2000" b="1" dirty="0">
                  <a:solidFill>
                    <a:srgbClr val="CAD6DE"/>
                  </a:solidFill>
                  <a:latin typeface="Cabin" pitchFamily="34" charset="0"/>
                  <a:ea typeface="Cabin" pitchFamily="34" charset="-122"/>
                  <a:cs typeface="Cabin" pitchFamily="34" charset="-120"/>
                </a:rPr>
                <a:t>OBSERVATIONS</a:t>
              </a:r>
              <a:endParaRPr lang="en-US" sz="2000" dirty="0"/>
            </a:p>
          </p:txBody>
        </p:sp>
        <p:sp>
          <p:nvSpPr>
            <p:cNvPr id="14" name="Shape 11"/>
            <p:cNvSpPr/>
            <p:nvPr/>
          </p:nvSpPr>
          <p:spPr>
            <a:xfrm>
              <a:off x="845344" y="3094077"/>
              <a:ext cx="12939713" cy="4165521"/>
            </a:xfrm>
            <a:prstGeom prst="rect">
              <a:avLst/>
            </a:prstGeom>
            <a:solidFill>
              <a:srgbClr val="000000">
                <a:alpha val="4000"/>
              </a:srgbClr>
            </a:solidFill>
            <a:ln/>
          </p:spPr>
          <p:txBody>
            <a:bodyPr/>
            <a:lstStyle/>
            <a:p>
              <a:endParaRPr lang="en-IN"/>
            </a:p>
          </p:txBody>
        </p:sp>
        <p:sp>
          <p:nvSpPr>
            <p:cNvPr id="15" name="Text 12"/>
            <p:cNvSpPr/>
            <p:nvPr/>
          </p:nvSpPr>
          <p:spPr>
            <a:xfrm>
              <a:off x="1049060" y="3223736"/>
              <a:ext cx="884634"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2.</a:t>
              </a:r>
              <a:endParaRPr lang="en-US" sz="1600" dirty="0"/>
            </a:p>
          </p:txBody>
        </p:sp>
        <p:sp>
          <p:nvSpPr>
            <p:cNvPr id="16" name="Text 13"/>
            <p:cNvSpPr/>
            <p:nvPr/>
          </p:nvSpPr>
          <p:spPr>
            <a:xfrm>
              <a:off x="2348032" y="3223736"/>
              <a:ext cx="1443752" cy="2278618"/>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Ariel Carlos Peres Vieira, Eliton Matheus Freitas da Silva, Valguima Victoria Viana Aguiar Odakura</a:t>
              </a:r>
              <a:endParaRPr lang="en-US" sz="1600" dirty="0"/>
            </a:p>
          </p:txBody>
        </p:sp>
        <p:sp>
          <p:nvSpPr>
            <p:cNvPr id="17" name="Text 14"/>
            <p:cNvSpPr/>
            <p:nvPr/>
          </p:nvSpPr>
          <p:spPr>
            <a:xfrm>
              <a:off x="4206121" y="3223736"/>
              <a:ext cx="1121569" cy="325517"/>
            </a:xfrm>
            <a:prstGeom prst="rect">
              <a:avLst/>
            </a:prstGeom>
            <a:noFill/>
            <a:ln/>
          </p:spPr>
          <p:txBody>
            <a:bodyPr wrap="non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2021</a:t>
              </a:r>
              <a:endParaRPr lang="en-US" sz="1600" dirty="0"/>
            </a:p>
          </p:txBody>
        </p:sp>
        <p:sp>
          <p:nvSpPr>
            <p:cNvPr id="18" name="Text 15"/>
            <p:cNvSpPr/>
            <p:nvPr/>
          </p:nvSpPr>
          <p:spPr>
            <a:xfrm>
              <a:off x="5742027" y="3223736"/>
              <a:ext cx="1894046" cy="1302068"/>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Development of a Web Application for Individual Carbon Footprint Calculation</a:t>
              </a:r>
              <a:endParaRPr lang="en-US" sz="1600" dirty="0"/>
            </a:p>
          </p:txBody>
        </p:sp>
        <p:sp>
          <p:nvSpPr>
            <p:cNvPr id="19" name="Text 16"/>
            <p:cNvSpPr/>
            <p:nvPr/>
          </p:nvSpPr>
          <p:spPr>
            <a:xfrm>
              <a:off x="8050411" y="3223736"/>
              <a:ext cx="2883932" cy="2929652"/>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Regulation of greenhouse gas emissions is a major focus for businesses and governments, but Russia lacks comprehensive guidelines, training materials, and research tailored to both global standards and local economic realities for carbon impact calculations.</a:t>
              </a:r>
              <a:endParaRPr lang="en-US" sz="1600" dirty="0"/>
            </a:p>
          </p:txBody>
        </p:sp>
        <p:sp>
          <p:nvSpPr>
            <p:cNvPr id="20" name="Text 17"/>
            <p:cNvSpPr/>
            <p:nvPr/>
          </p:nvSpPr>
          <p:spPr>
            <a:xfrm>
              <a:off x="11348680" y="3223736"/>
              <a:ext cx="2233017" cy="3906203"/>
            </a:xfrm>
            <a:prstGeom prst="rect">
              <a:avLst/>
            </a:prstGeom>
            <a:noFill/>
            <a:ln/>
          </p:spPr>
          <p:txBody>
            <a:bodyPr wrap="square" lIns="0" tIns="0" rIns="0" bIns="0" rtlCol="0" anchor="t"/>
            <a:lstStyle/>
            <a:p>
              <a:pPr marL="0" indent="0" algn="l">
                <a:lnSpc>
                  <a:spcPts val="2550"/>
                </a:lnSpc>
                <a:buNone/>
              </a:pPr>
              <a:r>
                <a:rPr lang="en-US" sz="1600" dirty="0">
                  <a:solidFill>
                    <a:srgbClr val="CAD6DE"/>
                  </a:solidFill>
                  <a:latin typeface="Cabin" pitchFamily="34" charset="0"/>
                  <a:ea typeface="Cabin" pitchFamily="34" charset="-122"/>
                  <a:cs typeface="Cabin" pitchFamily="34" charset="-120"/>
                </a:rPr>
                <a:t>The current lack of comprehensive guidelines and resources in Russia hinders accurate carbon impact calculations. Developing training materials and research aligned with global standards and local economic needs is essential to bridge this gap.</a:t>
              </a:r>
              <a:endParaRPr lang="en-US" sz="16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BE84C3D-7CAA-B830-8BF6-56BEB63A986C}"/>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032034"/>
              <a:ext cx="7012543" cy="704017"/>
            </a:xfrm>
            <a:prstGeom prst="rect">
              <a:avLst/>
            </a:prstGeom>
            <a:noFill/>
            <a:ln/>
          </p:spPr>
          <p:txBody>
            <a:bodyPr wrap="none" lIns="0" tIns="0" rIns="0" bIns="0" rtlCol="0" anchor="t"/>
            <a:lstStyle/>
            <a:p>
              <a:pPr marL="0" indent="0" algn="l">
                <a:lnSpc>
                  <a:spcPts val="5500"/>
                </a:lnSpc>
                <a:buNone/>
              </a:pPr>
              <a:r>
                <a:rPr lang="en-US" sz="6000" b="1" u="sng" dirty="0">
                  <a:solidFill>
                    <a:srgbClr val="FFFFFF"/>
                  </a:solidFill>
                  <a:latin typeface="Trebuchet MS" panose="020B0603020202020204" pitchFamily="34" charset="0"/>
                  <a:ea typeface="Unbounded" pitchFamily="34" charset="-122"/>
                  <a:cs typeface="Unbounded" pitchFamily="34" charset="-120"/>
                </a:rPr>
                <a:t>LITERATURE REVIEW</a:t>
              </a:r>
              <a:endParaRPr lang="en-US" sz="6000" b="1" dirty="0">
                <a:latin typeface="Trebuchet MS" panose="020B0603020202020204" pitchFamily="34" charset="0"/>
              </a:endParaRPr>
            </a:p>
          </p:txBody>
        </p:sp>
        <p:sp>
          <p:nvSpPr>
            <p:cNvPr id="5" name="Text 2"/>
            <p:cNvSpPr/>
            <p:nvPr/>
          </p:nvSpPr>
          <p:spPr>
            <a:xfrm>
              <a:off x="837724" y="2095024"/>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Shape 3"/>
            <p:cNvSpPr/>
            <p:nvPr/>
          </p:nvSpPr>
          <p:spPr>
            <a:xfrm>
              <a:off x="837724" y="2747248"/>
              <a:ext cx="12954952" cy="4450318"/>
            </a:xfrm>
            <a:prstGeom prst="roundRect">
              <a:avLst>
                <a:gd name="adj" fmla="val 807"/>
              </a:avLst>
            </a:prstGeom>
            <a:noFill/>
            <a:ln w="7620">
              <a:solidFill>
                <a:srgbClr val="FFFFFF">
                  <a:alpha val="24000"/>
                </a:srgbClr>
              </a:solidFill>
              <a:prstDash val="solid"/>
            </a:ln>
          </p:spPr>
          <p:txBody>
            <a:bodyPr/>
            <a:lstStyle/>
            <a:p>
              <a:endParaRPr lang="en-IN"/>
            </a:p>
          </p:txBody>
        </p:sp>
        <p:sp>
          <p:nvSpPr>
            <p:cNvPr id="7" name="Shape 4"/>
            <p:cNvSpPr/>
            <p:nvPr/>
          </p:nvSpPr>
          <p:spPr>
            <a:xfrm>
              <a:off x="845344" y="2754868"/>
              <a:ext cx="12939713" cy="685443"/>
            </a:xfrm>
            <a:prstGeom prst="rect">
              <a:avLst/>
            </a:prstGeom>
            <a:solidFill>
              <a:srgbClr val="FFFFFF">
                <a:alpha val="4000"/>
              </a:srgbClr>
            </a:solidFill>
            <a:ln/>
          </p:spPr>
          <p:txBody>
            <a:bodyPr/>
            <a:lstStyle/>
            <a:p>
              <a:endParaRPr lang="en-IN"/>
            </a:p>
          </p:txBody>
        </p:sp>
        <p:sp>
          <p:nvSpPr>
            <p:cNvPr id="8" name="Text 5"/>
            <p:cNvSpPr/>
            <p:nvPr/>
          </p:nvSpPr>
          <p:spPr>
            <a:xfrm>
              <a:off x="1085017" y="2906078"/>
              <a:ext cx="812721"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SL NO</a:t>
              </a:r>
              <a:endParaRPr lang="en-US" sz="1850" dirty="0"/>
            </a:p>
          </p:txBody>
        </p:sp>
        <p:sp>
          <p:nvSpPr>
            <p:cNvPr id="9" name="Text 6"/>
            <p:cNvSpPr/>
            <p:nvPr/>
          </p:nvSpPr>
          <p:spPr>
            <a:xfrm>
              <a:off x="2383988" y="2906078"/>
              <a:ext cx="1371838"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AUTHOR</a:t>
              </a:r>
              <a:endParaRPr lang="en-US" sz="1850" dirty="0"/>
            </a:p>
          </p:txBody>
        </p:sp>
        <p:sp>
          <p:nvSpPr>
            <p:cNvPr id="10" name="Text 7"/>
            <p:cNvSpPr/>
            <p:nvPr/>
          </p:nvSpPr>
          <p:spPr>
            <a:xfrm>
              <a:off x="4242078" y="2906078"/>
              <a:ext cx="1049655"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YEAR</a:t>
              </a:r>
              <a:endParaRPr lang="en-US" sz="1850" dirty="0"/>
            </a:p>
          </p:txBody>
        </p:sp>
        <p:sp>
          <p:nvSpPr>
            <p:cNvPr id="11" name="Text 8"/>
            <p:cNvSpPr/>
            <p:nvPr/>
          </p:nvSpPr>
          <p:spPr>
            <a:xfrm>
              <a:off x="5777984" y="2906078"/>
              <a:ext cx="1822133"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TITLE</a:t>
              </a:r>
              <a:endParaRPr lang="en-US" sz="1850" dirty="0"/>
            </a:p>
          </p:txBody>
        </p:sp>
        <p:sp>
          <p:nvSpPr>
            <p:cNvPr id="12" name="Text 9"/>
            <p:cNvSpPr/>
            <p:nvPr/>
          </p:nvSpPr>
          <p:spPr>
            <a:xfrm>
              <a:off x="8086368" y="2906078"/>
              <a:ext cx="2812018"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METHODOLOGY</a:t>
              </a:r>
              <a:endParaRPr lang="en-US" sz="1850" dirty="0"/>
            </a:p>
          </p:txBody>
        </p:sp>
        <p:sp>
          <p:nvSpPr>
            <p:cNvPr id="13" name="Text 10"/>
            <p:cNvSpPr/>
            <p:nvPr/>
          </p:nvSpPr>
          <p:spPr>
            <a:xfrm>
              <a:off x="11384637" y="2906078"/>
              <a:ext cx="2161103"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OBSERVATIONS</a:t>
              </a:r>
              <a:endParaRPr lang="en-US" sz="1850" dirty="0"/>
            </a:p>
          </p:txBody>
        </p:sp>
        <p:sp>
          <p:nvSpPr>
            <p:cNvPr id="14" name="Shape 11"/>
            <p:cNvSpPr/>
            <p:nvPr/>
          </p:nvSpPr>
          <p:spPr>
            <a:xfrm>
              <a:off x="845344" y="3440311"/>
              <a:ext cx="12939713" cy="3749635"/>
            </a:xfrm>
            <a:prstGeom prst="rect">
              <a:avLst/>
            </a:prstGeom>
            <a:solidFill>
              <a:srgbClr val="000000">
                <a:alpha val="4000"/>
              </a:srgbClr>
            </a:solidFill>
            <a:ln/>
          </p:spPr>
          <p:txBody>
            <a:bodyPr/>
            <a:lstStyle/>
            <a:p>
              <a:endParaRPr lang="en-IN"/>
            </a:p>
          </p:txBody>
        </p:sp>
        <p:sp>
          <p:nvSpPr>
            <p:cNvPr id="15" name="Text 12"/>
            <p:cNvSpPr/>
            <p:nvPr/>
          </p:nvSpPr>
          <p:spPr>
            <a:xfrm>
              <a:off x="1085017" y="3591520"/>
              <a:ext cx="812721"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3.</a:t>
              </a:r>
              <a:endParaRPr lang="en-US" sz="1850" dirty="0"/>
            </a:p>
          </p:txBody>
        </p:sp>
        <p:sp>
          <p:nvSpPr>
            <p:cNvPr id="16" name="Text 13"/>
            <p:cNvSpPr/>
            <p:nvPr/>
          </p:nvSpPr>
          <p:spPr>
            <a:xfrm>
              <a:off x="2383988" y="3591520"/>
              <a:ext cx="1371838" cy="3064193"/>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Chinmayee Chatterjee, Rishab Gupta, Khushi Gupta, Nitasha Hasteer</a:t>
              </a:r>
              <a:endParaRPr lang="en-US" sz="1850" dirty="0"/>
            </a:p>
          </p:txBody>
        </p:sp>
        <p:sp>
          <p:nvSpPr>
            <p:cNvPr id="17" name="Text 14"/>
            <p:cNvSpPr/>
            <p:nvPr/>
          </p:nvSpPr>
          <p:spPr>
            <a:xfrm>
              <a:off x="4242078" y="3591520"/>
              <a:ext cx="1049655"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2023</a:t>
              </a:r>
              <a:endParaRPr lang="en-US" sz="1850" dirty="0"/>
            </a:p>
          </p:txBody>
        </p:sp>
        <p:sp>
          <p:nvSpPr>
            <p:cNvPr id="18" name="Text 15"/>
            <p:cNvSpPr/>
            <p:nvPr/>
          </p:nvSpPr>
          <p:spPr>
            <a:xfrm>
              <a:off x="5777984" y="3591520"/>
              <a:ext cx="1822133" cy="229814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Platforms To Calculate Carbon Footprints: A Step Towards Environment Sustainability</a:t>
              </a:r>
              <a:endParaRPr lang="en-US" sz="1850" dirty="0"/>
            </a:p>
          </p:txBody>
        </p:sp>
        <p:sp>
          <p:nvSpPr>
            <p:cNvPr id="19" name="Text 16"/>
            <p:cNvSpPr/>
            <p:nvPr/>
          </p:nvSpPr>
          <p:spPr>
            <a:xfrm>
              <a:off x="8086368" y="3591520"/>
              <a:ext cx="2812018" cy="3064193"/>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Platform to calculate carbon footprints for individuals and industries using machine learning. It also tracks past records and provides personalized solutions to reduce emissions.</a:t>
              </a:r>
              <a:endParaRPr lang="en-US" sz="1850" dirty="0"/>
            </a:p>
          </p:txBody>
        </p:sp>
        <p:sp>
          <p:nvSpPr>
            <p:cNvPr id="20" name="Text 17"/>
            <p:cNvSpPr/>
            <p:nvPr/>
          </p:nvSpPr>
          <p:spPr>
            <a:xfrm>
              <a:off x="11384637" y="3591520"/>
              <a:ext cx="2161103" cy="3447217"/>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Current calculators lack industry-level options and custom recommendations. The new platform fills these gaps with accurate calculations and tailored solutions.</a:t>
              </a:r>
              <a:endParaRPr lang="en-US" sz="185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2376C8C-2F91-CFF9-EE50-737B7F36ADB9}"/>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821174"/>
              <a:ext cx="6662738" cy="668774"/>
            </a:xfrm>
            <a:prstGeom prst="rect">
              <a:avLst/>
            </a:prstGeom>
            <a:noFill/>
            <a:ln/>
          </p:spPr>
          <p:txBody>
            <a:bodyPr wrap="none" lIns="0" tIns="0" rIns="0" bIns="0" rtlCol="0" anchor="t"/>
            <a:lstStyle/>
            <a:p>
              <a:pPr marL="0" indent="0" algn="l">
                <a:lnSpc>
                  <a:spcPts val="5500"/>
                </a:lnSpc>
                <a:buNone/>
              </a:pPr>
              <a:r>
                <a:rPr lang="en-US" sz="6000" b="1" u="sng" dirty="0">
                  <a:solidFill>
                    <a:srgbClr val="FFFFFF"/>
                  </a:solidFill>
                  <a:latin typeface="Trebuchet MS" panose="020B0603020202020204" pitchFamily="34" charset="0"/>
                  <a:ea typeface="Unbounded" pitchFamily="34" charset="-122"/>
                  <a:cs typeface="Unbounded" pitchFamily="34" charset="-120"/>
                </a:rPr>
                <a:t>LITERATURE REVIEW</a:t>
              </a:r>
              <a:endParaRPr lang="en-US" sz="6000" b="1" dirty="0">
                <a:latin typeface="Trebuchet MS" panose="020B0603020202020204" pitchFamily="34" charset="0"/>
              </a:endParaRPr>
            </a:p>
          </p:txBody>
        </p:sp>
        <p:sp>
          <p:nvSpPr>
            <p:cNvPr id="5" name="Text 2"/>
            <p:cNvSpPr/>
            <p:nvPr/>
          </p:nvSpPr>
          <p:spPr>
            <a:xfrm>
              <a:off x="837724" y="1831062"/>
              <a:ext cx="12954952" cy="363855"/>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Shape 3"/>
            <p:cNvSpPr/>
            <p:nvPr/>
          </p:nvSpPr>
          <p:spPr>
            <a:xfrm>
              <a:off x="837724" y="2450663"/>
              <a:ext cx="12954952" cy="4957763"/>
            </a:xfrm>
            <a:prstGeom prst="roundRect">
              <a:avLst>
                <a:gd name="adj" fmla="val 688"/>
              </a:avLst>
            </a:prstGeom>
            <a:noFill/>
            <a:ln w="7620">
              <a:solidFill>
                <a:srgbClr val="FFFFFF">
                  <a:alpha val="24000"/>
                </a:srgbClr>
              </a:solidFill>
              <a:prstDash val="solid"/>
            </a:ln>
          </p:spPr>
          <p:txBody>
            <a:bodyPr/>
            <a:lstStyle/>
            <a:p>
              <a:endParaRPr lang="en-IN"/>
            </a:p>
          </p:txBody>
        </p:sp>
        <p:sp>
          <p:nvSpPr>
            <p:cNvPr id="7" name="Shape 4"/>
            <p:cNvSpPr/>
            <p:nvPr/>
          </p:nvSpPr>
          <p:spPr>
            <a:xfrm>
              <a:off x="845344" y="2458283"/>
              <a:ext cx="12939713" cy="651986"/>
            </a:xfrm>
            <a:prstGeom prst="rect">
              <a:avLst/>
            </a:prstGeom>
            <a:solidFill>
              <a:srgbClr val="FFFFFF">
                <a:alpha val="4000"/>
              </a:srgbClr>
            </a:solidFill>
            <a:ln/>
          </p:spPr>
          <p:txBody>
            <a:bodyPr/>
            <a:lstStyle/>
            <a:p>
              <a:endParaRPr lang="en-IN"/>
            </a:p>
          </p:txBody>
        </p:sp>
        <p:sp>
          <p:nvSpPr>
            <p:cNvPr id="8" name="Text 5"/>
            <p:cNvSpPr/>
            <p:nvPr/>
          </p:nvSpPr>
          <p:spPr>
            <a:xfrm>
              <a:off x="1073110" y="2602349"/>
              <a:ext cx="836533"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SL NO</a:t>
              </a:r>
              <a:endParaRPr lang="en-US" sz="1750" dirty="0"/>
            </a:p>
          </p:txBody>
        </p:sp>
        <p:sp>
          <p:nvSpPr>
            <p:cNvPr id="9" name="Text 6"/>
            <p:cNvSpPr/>
            <p:nvPr/>
          </p:nvSpPr>
          <p:spPr>
            <a:xfrm>
              <a:off x="2372082" y="2602349"/>
              <a:ext cx="1395651"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AUTHOR</a:t>
              </a:r>
              <a:endParaRPr lang="en-US" sz="1750" dirty="0"/>
            </a:p>
          </p:txBody>
        </p:sp>
        <p:sp>
          <p:nvSpPr>
            <p:cNvPr id="10" name="Text 7"/>
            <p:cNvSpPr/>
            <p:nvPr/>
          </p:nvSpPr>
          <p:spPr>
            <a:xfrm>
              <a:off x="4230172" y="2602349"/>
              <a:ext cx="1073468"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YEAR</a:t>
              </a:r>
              <a:endParaRPr lang="en-US" sz="1750" dirty="0"/>
            </a:p>
          </p:txBody>
        </p:sp>
        <p:sp>
          <p:nvSpPr>
            <p:cNvPr id="11" name="Text 8"/>
            <p:cNvSpPr/>
            <p:nvPr/>
          </p:nvSpPr>
          <p:spPr>
            <a:xfrm>
              <a:off x="5766078" y="2602349"/>
              <a:ext cx="1845945"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TITLE</a:t>
              </a:r>
              <a:endParaRPr lang="en-US" sz="1750" dirty="0"/>
            </a:p>
          </p:txBody>
        </p:sp>
        <p:sp>
          <p:nvSpPr>
            <p:cNvPr id="12" name="Text 9"/>
            <p:cNvSpPr/>
            <p:nvPr/>
          </p:nvSpPr>
          <p:spPr>
            <a:xfrm>
              <a:off x="8074462" y="2602349"/>
              <a:ext cx="2835831"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METHODOLOGY</a:t>
              </a:r>
              <a:endParaRPr lang="en-US" sz="1750" dirty="0"/>
            </a:p>
          </p:txBody>
        </p:sp>
        <p:sp>
          <p:nvSpPr>
            <p:cNvPr id="13" name="Text 10"/>
            <p:cNvSpPr/>
            <p:nvPr/>
          </p:nvSpPr>
          <p:spPr>
            <a:xfrm>
              <a:off x="11372731" y="2602349"/>
              <a:ext cx="2184916" cy="363855"/>
            </a:xfrm>
            <a:prstGeom prst="rect">
              <a:avLst/>
            </a:prstGeom>
            <a:noFill/>
            <a:ln/>
          </p:spPr>
          <p:txBody>
            <a:bodyPr wrap="none" lIns="0" tIns="0" rIns="0" bIns="0" rtlCol="0" anchor="t"/>
            <a:lstStyle/>
            <a:p>
              <a:pPr marL="0" indent="0" algn="l">
                <a:lnSpc>
                  <a:spcPts val="2850"/>
                </a:lnSpc>
                <a:buNone/>
              </a:pPr>
              <a:r>
                <a:rPr lang="en-US" sz="1750" b="1" dirty="0">
                  <a:solidFill>
                    <a:srgbClr val="CAD6DE"/>
                  </a:solidFill>
                  <a:latin typeface="Cabin" pitchFamily="34" charset="0"/>
                  <a:ea typeface="Cabin" pitchFamily="34" charset="-122"/>
                  <a:cs typeface="Cabin" pitchFamily="34" charset="-120"/>
                </a:rPr>
                <a:t>OBSERVATIONS</a:t>
              </a:r>
              <a:endParaRPr lang="en-US" sz="1750" dirty="0"/>
            </a:p>
          </p:txBody>
        </p:sp>
        <p:sp>
          <p:nvSpPr>
            <p:cNvPr id="14" name="Shape 11"/>
            <p:cNvSpPr/>
            <p:nvPr/>
          </p:nvSpPr>
          <p:spPr>
            <a:xfrm>
              <a:off x="845344" y="3110270"/>
              <a:ext cx="12939713" cy="4290536"/>
            </a:xfrm>
            <a:prstGeom prst="rect">
              <a:avLst/>
            </a:prstGeom>
            <a:solidFill>
              <a:srgbClr val="000000">
                <a:alpha val="4000"/>
              </a:srgbClr>
            </a:solidFill>
            <a:ln/>
          </p:spPr>
          <p:txBody>
            <a:bodyPr/>
            <a:lstStyle/>
            <a:p>
              <a:endParaRPr lang="en-IN"/>
            </a:p>
          </p:txBody>
        </p:sp>
        <p:sp>
          <p:nvSpPr>
            <p:cNvPr id="15" name="Text 12"/>
            <p:cNvSpPr/>
            <p:nvPr/>
          </p:nvSpPr>
          <p:spPr>
            <a:xfrm>
              <a:off x="1073110" y="3254335"/>
              <a:ext cx="836533" cy="363855"/>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4.</a:t>
              </a:r>
              <a:endParaRPr lang="en-US" sz="1750" dirty="0"/>
            </a:p>
          </p:txBody>
        </p:sp>
        <p:sp>
          <p:nvSpPr>
            <p:cNvPr id="16" name="Text 13"/>
            <p:cNvSpPr/>
            <p:nvPr/>
          </p:nvSpPr>
          <p:spPr>
            <a:xfrm>
              <a:off x="2372082" y="3254335"/>
              <a:ext cx="1395651" cy="3638550"/>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Ariel Carlos Peres Vieira, Eliton Matheus Freitas da Silva, Valguima Victoria Viana Aguiar Odakura</a:t>
              </a:r>
              <a:endParaRPr lang="en-US" sz="1750" dirty="0"/>
            </a:p>
          </p:txBody>
        </p:sp>
        <p:sp>
          <p:nvSpPr>
            <p:cNvPr id="17" name="Text 14"/>
            <p:cNvSpPr/>
            <p:nvPr/>
          </p:nvSpPr>
          <p:spPr>
            <a:xfrm>
              <a:off x="4230172" y="3254335"/>
              <a:ext cx="1073468" cy="363855"/>
            </a:xfrm>
            <a:prstGeom prst="rect">
              <a:avLst/>
            </a:prstGeom>
            <a:noFill/>
            <a:ln/>
          </p:spPr>
          <p:txBody>
            <a:bodyPr wrap="non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2023</a:t>
              </a:r>
              <a:endParaRPr lang="en-US" sz="1750" dirty="0"/>
            </a:p>
          </p:txBody>
        </p:sp>
        <p:sp>
          <p:nvSpPr>
            <p:cNvPr id="18" name="Text 15"/>
            <p:cNvSpPr/>
            <p:nvPr/>
          </p:nvSpPr>
          <p:spPr>
            <a:xfrm>
              <a:off x="5766078" y="3254335"/>
              <a:ext cx="1845945" cy="1819275"/>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Development of a Web Application for Individual Carbon Footprint Calculation</a:t>
              </a:r>
              <a:endParaRPr lang="en-US" sz="1750" dirty="0"/>
            </a:p>
          </p:txBody>
        </p:sp>
        <p:sp>
          <p:nvSpPr>
            <p:cNvPr id="19" name="Text 16"/>
            <p:cNvSpPr/>
            <p:nvPr/>
          </p:nvSpPr>
          <p:spPr>
            <a:xfrm>
              <a:off x="8074462" y="3254335"/>
              <a:ext cx="2835831" cy="4002405"/>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Testing 10 carbon footprint calculators using a profile that covers common categories found in most calculators, with an evaluation based on input variety, user details, and other factors. A standardized test profile was developed, incorporating input values for each category to assess the calculators' accuracy.</a:t>
              </a:r>
              <a:endParaRPr lang="en-US" sz="1750" dirty="0"/>
            </a:p>
          </p:txBody>
        </p:sp>
        <p:sp>
          <p:nvSpPr>
            <p:cNvPr id="20" name="Text 17"/>
            <p:cNvSpPr/>
            <p:nvPr/>
          </p:nvSpPr>
          <p:spPr>
            <a:xfrm>
              <a:off x="11372731" y="3254335"/>
              <a:ext cx="2184916" cy="4002405"/>
            </a:xfrm>
            <a:prstGeom prst="rect">
              <a:avLst/>
            </a:prstGeom>
            <a:noFill/>
            <a:ln/>
          </p:spPr>
          <p:txBody>
            <a:bodyPr wrap="square" lIns="0" tIns="0" rIns="0" bIns="0" rtlCol="0" anchor="t"/>
            <a:lstStyle/>
            <a:p>
              <a:pPr marL="0" indent="0" algn="l">
                <a:lnSpc>
                  <a:spcPts val="2850"/>
                </a:lnSpc>
                <a:buNone/>
              </a:pPr>
              <a:r>
                <a:rPr lang="en-US" sz="1750" dirty="0">
                  <a:solidFill>
                    <a:srgbClr val="CAD6DE"/>
                  </a:solidFill>
                  <a:latin typeface="Cabin" pitchFamily="34" charset="0"/>
                  <a:ea typeface="Cabin" pitchFamily="34" charset="-122"/>
                  <a:cs typeface="Cabin" pitchFamily="34" charset="-120"/>
                </a:rPr>
                <a:t>Variations in results among the calculators, with no clear transparency on data origin or emission factors. Need for more standardization and transparency in carbon footprint calculators to improve user trust in the results.</a:t>
              </a:r>
              <a:endParaRPr lang="en-US" sz="175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508A326-F6BA-159F-A8E8-AD1687B28039}"/>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178737"/>
              <a:ext cx="6157079" cy="704017"/>
            </a:xfrm>
            <a:prstGeom prst="rect">
              <a:avLst/>
            </a:prstGeom>
            <a:noFill/>
            <a:ln/>
          </p:spPr>
          <p:txBody>
            <a:bodyPr wrap="none" lIns="0" tIns="0" rIns="0" bIns="0" rtlCol="0" anchor="t"/>
            <a:lstStyle/>
            <a:p>
              <a:pPr marL="0" indent="0" algn="l">
                <a:lnSpc>
                  <a:spcPts val="5500"/>
                </a:lnSpc>
                <a:buNone/>
              </a:pPr>
              <a:r>
                <a:rPr lang="en-US" sz="5400" b="1" u="sng" dirty="0">
                  <a:solidFill>
                    <a:srgbClr val="FFFFFF"/>
                  </a:solidFill>
                  <a:latin typeface="Trebuchet MS" panose="020B0603020202020204" pitchFamily="34" charset="0"/>
                  <a:ea typeface="Unbounded" pitchFamily="34" charset="-122"/>
                  <a:cs typeface="Unbounded" pitchFamily="34" charset="-120"/>
                </a:rPr>
                <a:t>EXISTING SYSTEM</a:t>
              </a:r>
              <a:endParaRPr lang="en-US" sz="5400" b="1" dirty="0">
                <a:latin typeface="Trebuchet MS" panose="020B0603020202020204" pitchFamily="34" charset="0"/>
              </a:endParaRPr>
            </a:p>
          </p:txBody>
        </p:sp>
        <p:sp>
          <p:nvSpPr>
            <p:cNvPr id="4" name="Text 1"/>
            <p:cNvSpPr/>
            <p:nvPr/>
          </p:nvSpPr>
          <p:spPr>
            <a:xfrm>
              <a:off x="837724" y="524172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•Current systems primarily use clustering algorithms and machine learning models, such as multilayer perceptron, to predict carbon emissions by grouping users and analyzing operational data.</a:t>
              </a:r>
              <a:endParaRPr lang="en-US" sz="1850" dirty="0"/>
            </a:p>
          </p:txBody>
        </p:sp>
        <p:sp>
          <p:nvSpPr>
            <p:cNvPr id="5" name="Text 2"/>
            <p:cNvSpPr/>
            <p:nvPr/>
          </p:nvSpPr>
          <p:spPr>
            <a:xfrm>
              <a:off x="837724" y="6276975"/>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While these systems can accurately predict emissions with low error, they lack industry-specific options and custom recommendations, limiting their applicability for varied users.</a:t>
              </a:r>
              <a:endParaRPr lang="en-US" sz="1850" dirty="0"/>
            </a:p>
          </p:txBody>
        </p:sp>
        <p:pic>
          <p:nvPicPr>
            <p:cNvPr id="7" name="Picture 6">
              <a:extLst>
                <a:ext uri="{FF2B5EF4-FFF2-40B4-BE49-F238E27FC236}">
                  <a16:creationId xmlns:a16="http://schemas.microsoft.com/office/drawing/2014/main" id="{7418B2A0-39CA-2A78-300C-33223F4EC536}"/>
                </a:ext>
              </a:extLst>
            </p:cNvPr>
            <p:cNvPicPr>
              <a:picLocks noChangeAspect="1"/>
            </p:cNvPicPr>
            <p:nvPr/>
          </p:nvPicPr>
          <p:blipFill>
            <a:blip r:embed="rId4"/>
            <a:stretch>
              <a:fillRect/>
            </a:stretch>
          </p:blipFill>
          <p:spPr>
            <a:xfrm>
              <a:off x="10810875" y="7439025"/>
              <a:ext cx="3819525" cy="790575"/>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4F7B5F8-96F2-5FEE-48D6-FD62A9C7953B}"/>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2842617"/>
            </a:xfrm>
            <a:prstGeom prst="rect">
              <a:avLst/>
            </a:prstGeom>
          </p:spPr>
        </p:pic>
        <p:sp>
          <p:nvSpPr>
            <p:cNvPr id="3" name="Text 0"/>
            <p:cNvSpPr/>
            <p:nvPr/>
          </p:nvSpPr>
          <p:spPr>
            <a:xfrm>
              <a:off x="837724" y="3523298"/>
              <a:ext cx="6609159" cy="668774"/>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PROPOSED SYSTEM:</a:t>
              </a:r>
              <a:endParaRPr lang="en-US" sz="4200" dirty="0"/>
            </a:p>
          </p:txBody>
        </p:sp>
        <p:sp>
          <p:nvSpPr>
            <p:cNvPr id="4" name="Text 1"/>
            <p:cNvSpPr/>
            <p:nvPr/>
          </p:nvSpPr>
          <p:spPr>
            <a:xfrm>
              <a:off x="837724" y="4533186"/>
              <a:ext cx="12954952" cy="1337310"/>
            </a:xfrm>
            <a:prstGeom prst="rect">
              <a:avLst/>
            </a:prstGeom>
            <a:noFill/>
            <a:ln/>
          </p:spPr>
          <p:txBody>
            <a:bodyPr wrap="square" lIns="0" tIns="0" rIns="0" bIns="0" rtlCol="0" anchor="t"/>
            <a:lstStyle/>
            <a:p>
              <a:pPr marL="0" indent="0" algn="l">
                <a:lnSpc>
                  <a:spcPts val="2600"/>
                </a:lnSpc>
                <a:buNone/>
              </a:pPr>
              <a:r>
                <a:rPr lang="en-US" sz="2100" dirty="0">
                  <a:solidFill>
                    <a:srgbClr val="FFFFFF"/>
                  </a:solidFill>
                  <a:latin typeface="Unbounded" pitchFamily="34" charset="0"/>
                  <a:ea typeface="Unbounded" pitchFamily="34" charset="-122"/>
                  <a:cs typeface="Unbounded" pitchFamily="34" charset="-120"/>
                </a:rPr>
                <a:t>1. Eco Challenge enhances carbon footprint tracking with a user-centric web and mobile app, converted to an APK using Capacitor for offline access. This ensures users can track their environmental impact anytime, anywhere, without relying on an internet connection.</a:t>
              </a:r>
              <a:endParaRPr lang="en-US" sz="2100" dirty="0"/>
            </a:p>
          </p:txBody>
        </p:sp>
        <p:sp>
          <p:nvSpPr>
            <p:cNvPr id="5" name="Text 2"/>
            <p:cNvSpPr/>
            <p:nvPr/>
          </p:nvSpPr>
          <p:spPr>
            <a:xfrm>
              <a:off x="837724" y="6211610"/>
              <a:ext cx="12954952" cy="1337310"/>
            </a:xfrm>
            <a:prstGeom prst="rect">
              <a:avLst/>
            </a:prstGeom>
            <a:noFill/>
            <a:ln/>
          </p:spPr>
          <p:txBody>
            <a:bodyPr wrap="square" lIns="0" tIns="0" rIns="0" bIns="0" rtlCol="0" anchor="t"/>
            <a:lstStyle/>
            <a:p>
              <a:pPr marL="0" indent="0" algn="l">
                <a:lnSpc>
                  <a:spcPts val="2600"/>
                </a:lnSpc>
                <a:buNone/>
              </a:pPr>
              <a:r>
                <a:rPr lang="en-US" sz="2100" dirty="0">
                  <a:solidFill>
                    <a:srgbClr val="FFFFFF"/>
                  </a:solidFill>
                  <a:latin typeface="Unbounded" pitchFamily="34" charset="0"/>
                  <a:ea typeface="Unbounded" pitchFamily="34" charset="-122"/>
                  <a:cs typeface="Unbounded" pitchFamily="34" charset="-120"/>
                </a:rPr>
                <a:t>2. The Carbon Footprint Calculator simplifies data entry, offers daily tracking, and connects behaviors to real-time environmental impact. It uses intuitive prompts to make input effortless while providing immediate feedback on emissions.</a:t>
              </a:r>
              <a:endParaRPr lang="en-US" sz="2100" dirty="0"/>
            </a:p>
          </p:txBody>
        </p:sp>
        <p:pic>
          <p:nvPicPr>
            <p:cNvPr id="7" name="Picture 6">
              <a:extLst>
                <a:ext uri="{FF2B5EF4-FFF2-40B4-BE49-F238E27FC236}">
                  <a16:creationId xmlns:a16="http://schemas.microsoft.com/office/drawing/2014/main" id="{D43F674A-6086-92FE-3DE7-AAE9F435B776}"/>
                </a:ext>
              </a:extLst>
            </p:cNvPr>
            <p:cNvPicPr>
              <a:picLocks noChangeAspect="1"/>
            </p:cNvPicPr>
            <p:nvPr/>
          </p:nvPicPr>
          <p:blipFill>
            <a:blip r:embed="rId4"/>
            <a:stretch>
              <a:fillRect/>
            </a:stretch>
          </p:blipFill>
          <p:spPr>
            <a:xfrm>
              <a:off x="10810875" y="7439025"/>
              <a:ext cx="3819525" cy="790575"/>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9F0FF99-4C87-2CFC-1B9D-A26A5AAA70DC}"/>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2842617"/>
            </a:xfrm>
            <a:prstGeom prst="rect">
              <a:avLst/>
            </a:prstGeom>
          </p:spPr>
        </p:pic>
        <p:sp>
          <p:nvSpPr>
            <p:cNvPr id="3" name="Text 0"/>
            <p:cNvSpPr/>
            <p:nvPr/>
          </p:nvSpPr>
          <p:spPr>
            <a:xfrm>
              <a:off x="837724" y="3690461"/>
              <a:ext cx="6609159" cy="668774"/>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Unbounded" pitchFamily="34" charset="0"/>
                  <a:ea typeface="Unbounded" pitchFamily="34" charset="-122"/>
                  <a:cs typeface="Unbounded" pitchFamily="34" charset="-120"/>
                </a:rPr>
                <a:t>PROPOSED SYSTEM:</a:t>
              </a:r>
              <a:endParaRPr lang="en-US" sz="4200" dirty="0"/>
            </a:p>
          </p:txBody>
        </p:sp>
        <p:sp>
          <p:nvSpPr>
            <p:cNvPr id="4" name="Text 1"/>
            <p:cNvSpPr/>
            <p:nvPr/>
          </p:nvSpPr>
          <p:spPr>
            <a:xfrm>
              <a:off x="837724" y="4700349"/>
              <a:ext cx="12954952" cy="1337310"/>
            </a:xfrm>
            <a:prstGeom prst="rect">
              <a:avLst/>
            </a:prstGeom>
            <a:noFill/>
            <a:ln/>
          </p:spPr>
          <p:txBody>
            <a:bodyPr wrap="square" lIns="0" tIns="0" rIns="0" bIns="0" rtlCol="0" anchor="t"/>
            <a:lstStyle/>
            <a:p>
              <a:pPr marL="0" indent="0" algn="l">
                <a:lnSpc>
                  <a:spcPts val="2600"/>
                </a:lnSpc>
                <a:buNone/>
              </a:pPr>
              <a:r>
                <a:rPr lang="en-US" sz="2100" dirty="0">
                  <a:solidFill>
                    <a:srgbClr val="FFFFFF"/>
                  </a:solidFill>
                  <a:latin typeface="Unbounded" pitchFamily="34" charset="0"/>
                  <a:ea typeface="Unbounded" pitchFamily="34" charset="-122"/>
                  <a:cs typeface="Unbounded" pitchFamily="34" charset="-120"/>
                </a:rPr>
                <a:t>3. Features like Eco Run Adventure, Recycle module, and Water Conservation tool educate users, while gamification (e.g., increasing game difficulty) boosts engagement. These elements reward sustainable actions with points, encouraging long-term user participation.</a:t>
              </a:r>
              <a:endParaRPr lang="en-US" sz="2100" dirty="0"/>
            </a:p>
          </p:txBody>
        </p:sp>
        <p:sp>
          <p:nvSpPr>
            <p:cNvPr id="5" name="Text 2"/>
            <p:cNvSpPr/>
            <p:nvPr/>
          </p:nvSpPr>
          <p:spPr>
            <a:xfrm>
              <a:off x="837724" y="6378773"/>
              <a:ext cx="12954952" cy="1002983"/>
            </a:xfrm>
            <a:prstGeom prst="rect">
              <a:avLst/>
            </a:prstGeom>
            <a:noFill/>
            <a:ln/>
          </p:spPr>
          <p:txBody>
            <a:bodyPr wrap="square" lIns="0" tIns="0" rIns="0" bIns="0" rtlCol="0" anchor="t"/>
            <a:lstStyle/>
            <a:p>
              <a:pPr marL="0" indent="0" algn="l">
                <a:lnSpc>
                  <a:spcPts val="2600"/>
                </a:lnSpc>
                <a:buNone/>
              </a:pPr>
              <a:r>
                <a:rPr lang="en-US" sz="2100" dirty="0">
                  <a:solidFill>
                    <a:srgbClr val="FFFFFF"/>
                  </a:solidFill>
                  <a:latin typeface="Unbounded" pitchFamily="34" charset="0"/>
                  <a:ea typeface="Unbounded" pitchFamily="34" charset="-122"/>
                  <a:cs typeface="Unbounded" pitchFamily="34" charset="-120"/>
                </a:rPr>
                <a:t>4. A centralized Dashboard visualizes progress, high scores, and rewards, with localStorage ensuring data access without internet dependency. This allows users to monitor their environmental journey seamlessly across devices.</a:t>
              </a:r>
              <a:endParaRPr lang="en-US" sz="2100" dirty="0"/>
            </a:p>
          </p:txBody>
        </p:sp>
        <p:pic>
          <p:nvPicPr>
            <p:cNvPr id="7" name="Picture 6">
              <a:extLst>
                <a:ext uri="{FF2B5EF4-FFF2-40B4-BE49-F238E27FC236}">
                  <a16:creationId xmlns:a16="http://schemas.microsoft.com/office/drawing/2014/main" id="{BCDC6876-41A3-3F82-F284-07986A9947DE}"/>
                </a:ext>
              </a:extLst>
            </p:cNvPr>
            <p:cNvPicPr>
              <a:picLocks noChangeAspect="1"/>
            </p:cNvPicPr>
            <p:nvPr/>
          </p:nvPicPr>
          <p:blipFill>
            <a:blip r:embed="rId4"/>
            <a:stretch>
              <a:fillRect/>
            </a:stretch>
          </p:blipFill>
          <p:spPr>
            <a:xfrm>
              <a:off x="10770302" y="7439025"/>
              <a:ext cx="3819525" cy="79057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0F806ABA-1224-94A4-EBA0-822FD70744DD}"/>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728549"/>
              <a:ext cx="5632490" cy="704017"/>
            </a:xfrm>
            <a:prstGeom prst="rect">
              <a:avLst/>
            </a:prstGeom>
            <a:noFill/>
            <a:ln/>
          </p:spPr>
          <p:txBody>
            <a:bodyPr wrap="none" lIns="0" tIns="0" rIns="0" bIns="0" rtlCol="0" anchor="t"/>
            <a:lstStyle/>
            <a:p>
              <a:pPr marL="0" indent="0" algn="l">
                <a:lnSpc>
                  <a:spcPts val="5500"/>
                </a:lnSpc>
                <a:buNone/>
              </a:pPr>
              <a:r>
                <a:rPr lang="en-US" sz="7200" dirty="0">
                  <a:solidFill>
                    <a:srgbClr val="FFFFFF"/>
                  </a:solidFill>
                  <a:latin typeface="Trebuchet MS" panose="020B0603020202020204" pitchFamily="34" charset="0"/>
                  <a:ea typeface="Unbounded" pitchFamily="34" charset="-122"/>
                  <a:cs typeface="Unbounded" pitchFamily="34" charset="-120"/>
                </a:rPr>
                <a:t>CONTENTS</a:t>
              </a:r>
              <a:endParaRPr lang="en-US" sz="7200" dirty="0">
                <a:latin typeface="Trebuchet MS" panose="020B0603020202020204" pitchFamily="34" charset="0"/>
              </a:endParaRPr>
            </a:p>
          </p:txBody>
        </p:sp>
        <p:sp>
          <p:nvSpPr>
            <p:cNvPr id="5" name="Shape 2"/>
            <p:cNvSpPr/>
            <p:nvPr/>
          </p:nvSpPr>
          <p:spPr>
            <a:xfrm>
              <a:off x="837724" y="3060740"/>
              <a:ext cx="538520" cy="538520"/>
            </a:xfrm>
            <a:prstGeom prst="roundRect">
              <a:avLst>
                <a:gd name="adj" fmla="val 6668"/>
              </a:avLst>
            </a:prstGeom>
            <a:solidFill>
              <a:srgbClr val="304755"/>
            </a:solidFill>
            <a:ln/>
          </p:spPr>
          <p:txBody>
            <a:bodyPr/>
            <a:lstStyle/>
            <a:p>
              <a:endParaRPr lang="en-IN"/>
            </a:p>
          </p:txBody>
        </p:sp>
        <p:sp>
          <p:nvSpPr>
            <p:cNvPr id="6" name="Text 3"/>
            <p:cNvSpPr/>
            <p:nvPr/>
          </p:nvSpPr>
          <p:spPr>
            <a:xfrm>
              <a:off x="937974" y="311872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7" name="Text 4"/>
            <p:cNvSpPr/>
            <p:nvPr/>
          </p:nvSpPr>
          <p:spPr>
            <a:xfrm>
              <a:off x="1615559" y="3060740"/>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Abstract</a:t>
              </a:r>
              <a:endParaRPr lang="en-US" sz="1850" b="1" dirty="0"/>
            </a:p>
          </p:txBody>
        </p:sp>
        <p:sp>
          <p:nvSpPr>
            <p:cNvPr id="8" name="Shape 5"/>
            <p:cNvSpPr/>
            <p:nvPr/>
          </p:nvSpPr>
          <p:spPr>
            <a:xfrm>
              <a:off x="5235773" y="3060740"/>
              <a:ext cx="538520" cy="538520"/>
            </a:xfrm>
            <a:prstGeom prst="roundRect">
              <a:avLst>
                <a:gd name="adj" fmla="val 6668"/>
              </a:avLst>
            </a:prstGeom>
            <a:solidFill>
              <a:srgbClr val="304755"/>
            </a:solidFill>
            <a:ln/>
          </p:spPr>
          <p:txBody>
            <a:bodyPr/>
            <a:lstStyle/>
            <a:p>
              <a:endParaRPr lang="en-IN"/>
            </a:p>
          </p:txBody>
        </p:sp>
        <p:sp>
          <p:nvSpPr>
            <p:cNvPr id="9" name="Text 6"/>
            <p:cNvSpPr/>
            <p:nvPr/>
          </p:nvSpPr>
          <p:spPr>
            <a:xfrm>
              <a:off x="5336024" y="311872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7"/>
            <p:cNvSpPr/>
            <p:nvPr/>
          </p:nvSpPr>
          <p:spPr>
            <a:xfrm>
              <a:off x="6013609" y="3060740"/>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Introduction</a:t>
              </a:r>
              <a:endParaRPr lang="en-US" sz="1850" b="1" dirty="0"/>
            </a:p>
          </p:txBody>
        </p:sp>
        <p:sp>
          <p:nvSpPr>
            <p:cNvPr id="11" name="Shape 8"/>
            <p:cNvSpPr/>
            <p:nvPr/>
          </p:nvSpPr>
          <p:spPr>
            <a:xfrm>
              <a:off x="9633823" y="3060740"/>
              <a:ext cx="538520" cy="538520"/>
            </a:xfrm>
            <a:prstGeom prst="roundRect">
              <a:avLst>
                <a:gd name="adj" fmla="val 6668"/>
              </a:avLst>
            </a:prstGeom>
            <a:solidFill>
              <a:srgbClr val="304755"/>
            </a:solidFill>
            <a:ln/>
          </p:spPr>
          <p:txBody>
            <a:bodyPr/>
            <a:lstStyle/>
            <a:p>
              <a:endParaRPr lang="en-IN"/>
            </a:p>
          </p:txBody>
        </p:sp>
        <p:sp>
          <p:nvSpPr>
            <p:cNvPr id="12" name="Text 9"/>
            <p:cNvSpPr/>
            <p:nvPr/>
          </p:nvSpPr>
          <p:spPr>
            <a:xfrm>
              <a:off x="9734074" y="3118723"/>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3" name="Text 10"/>
            <p:cNvSpPr/>
            <p:nvPr/>
          </p:nvSpPr>
          <p:spPr>
            <a:xfrm>
              <a:off x="10411658" y="3060740"/>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Objective</a:t>
              </a:r>
              <a:endParaRPr lang="en-US" sz="1850" b="1" dirty="0"/>
            </a:p>
          </p:txBody>
        </p:sp>
        <p:sp>
          <p:nvSpPr>
            <p:cNvPr id="14" name="Shape 11"/>
            <p:cNvSpPr/>
            <p:nvPr/>
          </p:nvSpPr>
          <p:spPr>
            <a:xfrm>
              <a:off x="837724" y="4376976"/>
              <a:ext cx="538520" cy="538520"/>
            </a:xfrm>
            <a:prstGeom prst="roundRect">
              <a:avLst>
                <a:gd name="adj" fmla="val 6668"/>
              </a:avLst>
            </a:prstGeom>
            <a:solidFill>
              <a:srgbClr val="304755"/>
            </a:solidFill>
            <a:ln/>
          </p:spPr>
          <p:txBody>
            <a:bodyPr/>
            <a:lstStyle/>
            <a:p>
              <a:endParaRPr lang="en-IN"/>
            </a:p>
          </p:txBody>
        </p:sp>
        <p:sp>
          <p:nvSpPr>
            <p:cNvPr id="15" name="Text 12"/>
            <p:cNvSpPr/>
            <p:nvPr/>
          </p:nvSpPr>
          <p:spPr>
            <a:xfrm>
              <a:off x="937974" y="4434959"/>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4</a:t>
              </a:r>
              <a:endParaRPr lang="en-US" sz="2650" dirty="0"/>
            </a:p>
          </p:txBody>
        </p:sp>
        <p:sp>
          <p:nvSpPr>
            <p:cNvPr id="16" name="Text 13"/>
            <p:cNvSpPr/>
            <p:nvPr/>
          </p:nvSpPr>
          <p:spPr>
            <a:xfrm>
              <a:off x="1615559" y="4376976"/>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Literature Review</a:t>
              </a:r>
              <a:endParaRPr lang="en-US" sz="1850" b="1" dirty="0"/>
            </a:p>
          </p:txBody>
        </p:sp>
        <p:sp>
          <p:nvSpPr>
            <p:cNvPr id="17" name="Shape 14"/>
            <p:cNvSpPr/>
            <p:nvPr/>
          </p:nvSpPr>
          <p:spPr>
            <a:xfrm>
              <a:off x="5235773" y="4376976"/>
              <a:ext cx="538520" cy="538520"/>
            </a:xfrm>
            <a:prstGeom prst="roundRect">
              <a:avLst>
                <a:gd name="adj" fmla="val 6668"/>
              </a:avLst>
            </a:prstGeom>
            <a:solidFill>
              <a:srgbClr val="304755"/>
            </a:solidFill>
            <a:ln/>
          </p:spPr>
          <p:txBody>
            <a:bodyPr/>
            <a:lstStyle/>
            <a:p>
              <a:endParaRPr lang="en-IN"/>
            </a:p>
          </p:txBody>
        </p:sp>
        <p:sp>
          <p:nvSpPr>
            <p:cNvPr id="18" name="Text 15"/>
            <p:cNvSpPr/>
            <p:nvPr/>
          </p:nvSpPr>
          <p:spPr>
            <a:xfrm>
              <a:off x="5336024" y="4434959"/>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5</a:t>
              </a:r>
              <a:endParaRPr lang="en-US" sz="2650" dirty="0"/>
            </a:p>
          </p:txBody>
        </p:sp>
        <p:sp>
          <p:nvSpPr>
            <p:cNvPr id="19" name="Text 16"/>
            <p:cNvSpPr/>
            <p:nvPr/>
          </p:nvSpPr>
          <p:spPr>
            <a:xfrm>
              <a:off x="6013609" y="4376976"/>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Methodology</a:t>
              </a:r>
              <a:endParaRPr lang="en-US" sz="1850" b="1" dirty="0"/>
            </a:p>
          </p:txBody>
        </p:sp>
        <p:sp>
          <p:nvSpPr>
            <p:cNvPr id="20" name="Shape 17"/>
            <p:cNvSpPr/>
            <p:nvPr/>
          </p:nvSpPr>
          <p:spPr>
            <a:xfrm>
              <a:off x="9633823" y="4376976"/>
              <a:ext cx="538520" cy="538520"/>
            </a:xfrm>
            <a:prstGeom prst="roundRect">
              <a:avLst>
                <a:gd name="adj" fmla="val 6668"/>
              </a:avLst>
            </a:prstGeom>
            <a:solidFill>
              <a:srgbClr val="304755"/>
            </a:solidFill>
            <a:ln/>
          </p:spPr>
          <p:txBody>
            <a:bodyPr/>
            <a:lstStyle/>
            <a:p>
              <a:endParaRPr lang="en-IN"/>
            </a:p>
          </p:txBody>
        </p:sp>
        <p:sp>
          <p:nvSpPr>
            <p:cNvPr id="21" name="Text 18"/>
            <p:cNvSpPr/>
            <p:nvPr/>
          </p:nvSpPr>
          <p:spPr>
            <a:xfrm>
              <a:off x="9734074" y="4434959"/>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6</a:t>
              </a:r>
              <a:endParaRPr lang="en-US" sz="2650" dirty="0"/>
            </a:p>
          </p:txBody>
        </p:sp>
        <p:sp>
          <p:nvSpPr>
            <p:cNvPr id="22" name="Text 19"/>
            <p:cNvSpPr/>
            <p:nvPr/>
          </p:nvSpPr>
          <p:spPr>
            <a:xfrm>
              <a:off x="10411658" y="4376976"/>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System Requirements</a:t>
              </a:r>
              <a:endParaRPr lang="en-US" sz="1850" b="1" dirty="0"/>
            </a:p>
          </p:txBody>
        </p:sp>
        <p:sp>
          <p:nvSpPr>
            <p:cNvPr id="23" name="Shape 20"/>
            <p:cNvSpPr/>
            <p:nvPr/>
          </p:nvSpPr>
          <p:spPr>
            <a:xfrm>
              <a:off x="837724" y="5693212"/>
              <a:ext cx="538520" cy="538520"/>
            </a:xfrm>
            <a:prstGeom prst="roundRect">
              <a:avLst>
                <a:gd name="adj" fmla="val 6668"/>
              </a:avLst>
            </a:prstGeom>
            <a:solidFill>
              <a:srgbClr val="304755"/>
            </a:solidFill>
            <a:ln/>
          </p:spPr>
          <p:txBody>
            <a:bodyPr/>
            <a:lstStyle/>
            <a:p>
              <a:endParaRPr lang="en-IN"/>
            </a:p>
          </p:txBody>
        </p:sp>
        <p:sp>
          <p:nvSpPr>
            <p:cNvPr id="24" name="Text 21"/>
            <p:cNvSpPr/>
            <p:nvPr/>
          </p:nvSpPr>
          <p:spPr>
            <a:xfrm>
              <a:off x="937974" y="5751195"/>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7</a:t>
              </a:r>
              <a:endParaRPr lang="en-US" sz="2650" dirty="0"/>
            </a:p>
          </p:txBody>
        </p:sp>
        <p:sp>
          <p:nvSpPr>
            <p:cNvPr id="25" name="Text 22"/>
            <p:cNvSpPr/>
            <p:nvPr/>
          </p:nvSpPr>
          <p:spPr>
            <a:xfrm>
              <a:off x="1615559" y="5693212"/>
              <a:ext cx="3380899"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Project Outline</a:t>
              </a:r>
              <a:endParaRPr lang="en-US" sz="1850" dirty="0"/>
            </a:p>
          </p:txBody>
        </p:sp>
        <p:sp>
          <p:nvSpPr>
            <p:cNvPr id="26" name="Shape 23"/>
            <p:cNvSpPr/>
            <p:nvPr/>
          </p:nvSpPr>
          <p:spPr>
            <a:xfrm>
              <a:off x="5235773" y="5693212"/>
              <a:ext cx="538520" cy="538520"/>
            </a:xfrm>
            <a:prstGeom prst="roundRect">
              <a:avLst>
                <a:gd name="adj" fmla="val 6668"/>
              </a:avLst>
            </a:prstGeom>
            <a:solidFill>
              <a:srgbClr val="304755"/>
            </a:solidFill>
            <a:ln/>
          </p:spPr>
          <p:txBody>
            <a:bodyPr/>
            <a:lstStyle/>
            <a:p>
              <a:endParaRPr lang="en-IN"/>
            </a:p>
          </p:txBody>
        </p:sp>
        <p:sp>
          <p:nvSpPr>
            <p:cNvPr id="27" name="Text 24"/>
            <p:cNvSpPr/>
            <p:nvPr/>
          </p:nvSpPr>
          <p:spPr>
            <a:xfrm>
              <a:off x="5336024" y="5751195"/>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8</a:t>
              </a:r>
              <a:endParaRPr lang="en-US" sz="2650" dirty="0"/>
            </a:p>
          </p:txBody>
        </p:sp>
        <p:sp>
          <p:nvSpPr>
            <p:cNvPr id="28" name="Text 25"/>
            <p:cNvSpPr/>
            <p:nvPr/>
          </p:nvSpPr>
          <p:spPr>
            <a:xfrm>
              <a:off x="6013609" y="5693212"/>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Conclusion</a:t>
              </a:r>
              <a:endParaRPr lang="en-US" sz="1850" b="1" dirty="0"/>
            </a:p>
          </p:txBody>
        </p:sp>
        <p:sp>
          <p:nvSpPr>
            <p:cNvPr id="29" name="Shape 26"/>
            <p:cNvSpPr/>
            <p:nvPr/>
          </p:nvSpPr>
          <p:spPr>
            <a:xfrm>
              <a:off x="9633823" y="5693212"/>
              <a:ext cx="538520" cy="538520"/>
            </a:xfrm>
            <a:prstGeom prst="roundRect">
              <a:avLst>
                <a:gd name="adj" fmla="val 6668"/>
              </a:avLst>
            </a:prstGeom>
            <a:solidFill>
              <a:srgbClr val="304755"/>
            </a:solidFill>
            <a:ln/>
          </p:spPr>
          <p:txBody>
            <a:bodyPr/>
            <a:lstStyle/>
            <a:p>
              <a:endParaRPr lang="en-IN"/>
            </a:p>
          </p:txBody>
        </p:sp>
        <p:sp>
          <p:nvSpPr>
            <p:cNvPr id="30" name="Text 27"/>
            <p:cNvSpPr/>
            <p:nvPr/>
          </p:nvSpPr>
          <p:spPr>
            <a:xfrm>
              <a:off x="9734074" y="5751195"/>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CAD6DE"/>
                  </a:solidFill>
                  <a:latin typeface="Unbounded" pitchFamily="34" charset="0"/>
                  <a:ea typeface="Unbounded" pitchFamily="34" charset="-122"/>
                  <a:cs typeface="Unbounded" pitchFamily="34" charset="-120"/>
                </a:rPr>
                <a:t>9</a:t>
              </a:r>
              <a:endParaRPr lang="en-US" sz="2650" dirty="0"/>
            </a:p>
          </p:txBody>
        </p:sp>
        <p:sp>
          <p:nvSpPr>
            <p:cNvPr id="31" name="Text 28"/>
            <p:cNvSpPr/>
            <p:nvPr/>
          </p:nvSpPr>
          <p:spPr>
            <a:xfrm>
              <a:off x="10411658" y="5693212"/>
              <a:ext cx="3380899" cy="383024"/>
            </a:xfrm>
            <a:prstGeom prst="rect">
              <a:avLst/>
            </a:prstGeom>
            <a:noFill/>
            <a:ln/>
          </p:spPr>
          <p:txBody>
            <a:bodyPr wrap="none" lIns="0" tIns="0" rIns="0" bIns="0" rtlCol="0" anchor="t"/>
            <a:lstStyle/>
            <a:p>
              <a:pPr marL="0" indent="0" algn="l">
                <a:lnSpc>
                  <a:spcPts val="3000"/>
                </a:lnSpc>
                <a:buNone/>
              </a:pPr>
              <a:r>
                <a:rPr lang="en-US" sz="1850" b="1" dirty="0">
                  <a:solidFill>
                    <a:srgbClr val="CAD6DE"/>
                  </a:solidFill>
                  <a:latin typeface="Cabin" pitchFamily="34" charset="0"/>
                  <a:ea typeface="Cabin" pitchFamily="34" charset="-122"/>
                  <a:cs typeface="Cabin" pitchFamily="34" charset="-120"/>
                </a:rPr>
                <a:t>References</a:t>
              </a:r>
              <a:endParaRPr lang="en-US" sz="1850" b="1" dirty="0"/>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493275-452F-5CA3-6603-6164C3121A8E}"/>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2543413"/>
            </a:xfrm>
            <a:prstGeom prst="rect">
              <a:avLst/>
            </a:prstGeom>
          </p:spPr>
        </p:pic>
        <p:sp>
          <p:nvSpPr>
            <p:cNvPr id="3" name="Text 0"/>
            <p:cNvSpPr/>
            <p:nvPr/>
          </p:nvSpPr>
          <p:spPr>
            <a:xfrm>
              <a:off x="837724" y="3201710"/>
              <a:ext cx="4787503"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METHODOLOGY</a:t>
              </a:r>
              <a:endParaRPr lang="en-US" sz="3750" dirty="0"/>
            </a:p>
          </p:txBody>
        </p:sp>
        <p:sp>
          <p:nvSpPr>
            <p:cNvPr id="4" name="Text 1"/>
            <p:cNvSpPr/>
            <p:nvPr/>
          </p:nvSpPr>
          <p:spPr>
            <a:xfrm>
              <a:off x="837724" y="4105275"/>
              <a:ext cx="12954952" cy="813673"/>
            </a:xfrm>
            <a:prstGeom prst="rect">
              <a:avLst/>
            </a:prstGeom>
            <a:noFill/>
            <a:ln/>
          </p:spPr>
          <p:txBody>
            <a:bodyPr wrap="square" lIns="0" tIns="0" rIns="0" bIns="0" rtlCol="0" anchor="t"/>
            <a:lstStyle/>
            <a:p>
              <a:pPr marL="342900" indent="-342900" algn="l">
                <a:lnSpc>
                  <a:spcPts val="2550"/>
                </a:lnSpc>
                <a:buSzPct val="100000"/>
                <a:buChar char="•"/>
              </a:pPr>
              <a:r>
                <a:rPr lang="en-US" b="1" dirty="0">
                  <a:solidFill>
                    <a:srgbClr val="CAD6DE"/>
                  </a:solidFill>
                  <a:latin typeface="Cabin" pitchFamily="34" charset="0"/>
                  <a:ea typeface="Cabin" pitchFamily="34" charset="-122"/>
                  <a:cs typeface="Cabin" pitchFamily="34" charset="-120"/>
                </a:rPr>
                <a:t>Front End</a:t>
              </a:r>
              <a:r>
                <a:rPr lang="en-US" dirty="0">
                  <a:solidFill>
                    <a:srgbClr val="CAD6DE"/>
                  </a:solidFill>
                  <a:latin typeface="Cabin" pitchFamily="34" charset="0"/>
                  <a:ea typeface="Cabin" pitchFamily="34" charset="-122"/>
                  <a:cs typeface="Cabin" pitchFamily="34" charset="-120"/>
                </a:rPr>
                <a:t>: Developed the user interface using HTML for structure, CSS for styling, and JavaScript for interactivity, ensuring a responsive design with fade-in animations across pages like country.html and results.html.</a:t>
              </a:r>
              <a:endParaRPr lang="en-US" dirty="0"/>
            </a:p>
          </p:txBody>
        </p:sp>
        <p:sp>
          <p:nvSpPr>
            <p:cNvPr id="5" name="Text 2"/>
            <p:cNvSpPr/>
            <p:nvPr/>
          </p:nvSpPr>
          <p:spPr>
            <a:xfrm>
              <a:off x="837724" y="4990148"/>
              <a:ext cx="12954952" cy="813673"/>
            </a:xfrm>
            <a:prstGeom prst="rect">
              <a:avLst/>
            </a:prstGeom>
            <a:noFill/>
            <a:ln/>
          </p:spPr>
          <p:txBody>
            <a:bodyPr wrap="square" lIns="0" tIns="0" rIns="0" bIns="0" rtlCol="0" anchor="t"/>
            <a:lstStyle/>
            <a:p>
              <a:pPr marL="342900" indent="-342900" algn="l">
                <a:lnSpc>
                  <a:spcPts val="2550"/>
                </a:lnSpc>
                <a:buSzPct val="100000"/>
                <a:buChar char="•"/>
              </a:pPr>
              <a:r>
                <a:rPr lang="en-US" b="1" dirty="0">
                  <a:solidFill>
                    <a:srgbClr val="CAD6DE"/>
                  </a:solidFill>
                  <a:latin typeface="Cabin" pitchFamily="34" charset="0"/>
                  <a:ea typeface="Cabin" pitchFamily="34" charset="-122"/>
                  <a:cs typeface="Cabin" pitchFamily="34" charset="-120"/>
                </a:rPr>
                <a:t>Back End</a:t>
              </a:r>
              <a:r>
                <a:rPr lang="en-US" dirty="0">
                  <a:solidFill>
                    <a:srgbClr val="CAD6DE"/>
                  </a:solidFill>
                  <a:latin typeface="Cabin" pitchFamily="34" charset="0"/>
                  <a:ea typeface="Cabin" pitchFamily="34" charset="-122"/>
                  <a:cs typeface="Cabin" pitchFamily="34" charset="-120"/>
                </a:rPr>
                <a:t>: Operated as a client-side app with no server-side back end, relying on JavaScript for all processing, calculations, and data storage via localStorage for seamless data flow between pages.</a:t>
              </a:r>
              <a:endParaRPr lang="en-US" dirty="0"/>
            </a:p>
          </p:txBody>
        </p:sp>
        <p:sp>
          <p:nvSpPr>
            <p:cNvPr id="6" name="Text 3"/>
            <p:cNvSpPr/>
            <p:nvPr/>
          </p:nvSpPr>
          <p:spPr>
            <a:xfrm>
              <a:off x="837724" y="5875020"/>
              <a:ext cx="12954952" cy="813673"/>
            </a:xfrm>
            <a:prstGeom prst="rect">
              <a:avLst/>
            </a:prstGeom>
            <a:noFill/>
            <a:ln/>
          </p:spPr>
          <p:txBody>
            <a:bodyPr wrap="square" lIns="0" tIns="0" rIns="0" bIns="0" rtlCol="0" anchor="t"/>
            <a:lstStyle/>
            <a:p>
              <a:pPr marL="342900" indent="-342900" algn="l">
                <a:lnSpc>
                  <a:spcPts val="2550"/>
                </a:lnSpc>
                <a:buSzPct val="100000"/>
                <a:buChar char="•"/>
              </a:pPr>
              <a:r>
                <a:rPr lang="en-US" b="1" dirty="0">
                  <a:solidFill>
                    <a:srgbClr val="CAD6DE"/>
                  </a:solidFill>
                  <a:latin typeface="Cabin" pitchFamily="34" charset="0"/>
                  <a:ea typeface="Cabin" pitchFamily="34" charset="-122"/>
                  <a:cs typeface="Cabin" pitchFamily="34" charset="-120"/>
                </a:rPr>
                <a:t>Libraries and Frameworks</a:t>
              </a:r>
              <a:r>
                <a:rPr lang="en-US" dirty="0">
                  <a:solidFill>
                    <a:srgbClr val="CAD6DE"/>
                  </a:solidFill>
                  <a:latin typeface="Cabin" pitchFamily="34" charset="0"/>
                  <a:ea typeface="Cabin" pitchFamily="34" charset="-122"/>
                  <a:cs typeface="Cabin" pitchFamily="34" charset="-120"/>
                </a:rPr>
                <a:t>: Utilized no external libraries for the web app to keep it lightweight, but incorporated Capacitor to convert the web app into a native Android app, enabling cross-platform deployment</a:t>
              </a:r>
              <a:r>
                <a:rPr lang="en-US" sz="1600" dirty="0">
                  <a:solidFill>
                    <a:srgbClr val="CAD6DE"/>
                  </a:solidFill>
                  <a:latin typeface="Cabin" pitchFamily="34" charset="0"/>
                  <a:ea typeface="Cabin" pitchFamily="34" charset="-122"/>
                  <a:cs typeface="Cabin" pitchFamily="34" charset="-120"/>
                </a:rPr>
                <a:t>.</a:t>
              </a:r>
              <a:endParaRPr lang="en-US" sz="1600" dirty="0"/>
            </a:p>
          </p:txBody>
        </p:sp>
        <p:sp>
          <p:nvSpPr>
            <p:cNvPr id="7" name="Text 4"/>
            <p:cNvSpPr/>
            <p:nvPr/>
          </p:nvSpPr>
          <p:spPr>
            <a:xfrm>
              <a:off x="837724" y="6759893"/>
              <a:ext cx="12954952" cy="813673"/>
            </a:xfrm>
            <a:prstGeom prst="rect">
              <a:avLst/>
            </a:prstGeom>
            <a:noFill/>
            <a:ln/>
          </p:spPr>
          <p:txBody>
            <a:bodyPr wrap="square" lIns="0" tIns="0" rIns="0" bIns="0" rtlCol="0" anchor="t"/>
            <a:lstStyle/>
            <a:p>
              <a:pPr marL="342900" indent="-342900" algn="l">
                <a:lnSpc>
                  <a:spcPts val="2550"/>
                </a:lnSpc>
                <a:buSzPct val="100000"/>
                <a:buChar char="•"/>
              </a:pPr>
              <a:r>
                <a:rPr lang="en-US" b="1" dirty="0">
                  <a:solidFill>
                    <a:srgbClr val="CAD6DE"/>
                  </a:solidFill>
                  <a:latin typeface="Cabin" pitchFamily="34" charset="0"/>
                  <a:ea typeface="Cabin" pitchFamily="34" charset="-122"/>
                  <a:cs typeface="Cabin" pitchFamily="34" charset="-120"/>
                </a:rPr>
                <a:t>Platforms</a:t>
              </a:r>
              <a:r>
                <a:rPr lang="en-US" dirty="0">
                  <a:solidFill>
                    <a:srgbClr val="CAD6DE"/>
                  </a:solidFill>
                  <a:latin typeface="Cabin" pitchFamily="34" charset="0"/>
                  <a:ea typeface="Cabin" pitchFamily="34" charset="-122"/>
                  <a:cs typeface="Cabin" pitchFamily="34" charset="-120"/>
                </a:rPr>
                <a:t>: Built and tested on modern web browsers (Chrome, Firefox, Safari) for the web version, with Capacitor facilitating Android app deployment, ensuring accessibility on both desktop and mobile devices</a:t>
              </a:r>
              <a:r>
                <a:rPr lang="en-US" sz="1600" dirty="0">
                  <a:solidFill>
                    <a:srgbClr val="CAD6DE"/>
                  </a:solidFill>
                  <a:latin typeface="Cabin" pitchFamily="34" charset="0"/>
                  <a:ea typeface="Cabin" pitchFamily="34" charset="-122"/>
                  <a:cs typeface="Cabin" pitchFamily="34" charset="-120"/>
                </a:rPr>
                <a:t>.</a:t>
              </a:r>
              <a:endParaRPr lang="en-US" sz="1600" dirty="0"/>
            </a:p>
          </p:txBody>
        </p:sp>
        <p:pic>
          <p:nvPicPr>
            <p:cNvPr id="9" name="Picture 8">
              <a:extLst>
                <a:ext uri="{FF2B5EF4-FFF2-40B4-BE49-F238E27FC236}">
                  <a16:creationId xmlns:a16="http://schemas.microsoft.com/office/drawing/2014/main" id="{EDF4912C-FDFB-A107-14FD-0FE04E8821F6}"/>
                </a:ext>
              </a:extLst>
            </p:cNvPr>
            <p:cNvPicPr>
              <a:picLocks noChangeAspect="1"/>
            </p:cNvPicPr>
            <p:nvPr/>
          </p:nvPicPr>
          <p:blipFill>
            <a:blip r:embed="rId4"/>
            <a:stretch>
              <a:fillRect/>
            </a:stretch>
          </p:blipFill>
          <p:spPr>
            <a:xfrm>
              <a:off x="11753449" y="7787066"/>
              <a:ext cx="2876951" cy="442534"/>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64AF7AC-C582-69B3-E592-880CF1F89CF4}"/>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824395"/>
              <a:ext cx="6681430" cy="704017"/>
            </a:xfrm>
            <a:prstGeom prst="rect">
              <a:avLst/>
            </a:prstGeom>
            <a:noFill/>
            <a:ln/>
          </p:spPr>
          <p:txBody>
            <a:bodyPr wrap="none" lIns="0" tIns="0" rIns="0" bIns="0" rtlCol="0" anchor="t"/>
            <a:lstStyle/>
            <a:p>
              <a:pPr marL="0" indent="0" algn="l">
                <a:lnSpc>
                  <a:spcPts val="5500"/>
                </a:lnSpc>
                <a:buNone/>
              </a:pPr>
              <a:r>
                <a:rPr lang="en-US" sz="5400" dirty="0">
                  <a:solidFill>
                    <a:srgbClr val="FFFFFF"/>
                  </a:solidFill>
                  <a:latin typeface="Unbounded" pitchFamily="34" charset="0"/>
                  <a:ea typeface="Unbounded" pitchFamily="34" charset="-122"/>
                  <a:cs typeface="Unbounded" pitchFamily="34" charset="-120"/>
                </a:rPr>
                <a:t>ALGORITHMS USED</a:t>
              </a:r>
              <a:endParaRPr lang="en-US" sz="5400" dirty="0"/>
            </a:p>
          </p:txBody>
        </p:sp>
        <p:sp>
          <p:nvSpPr>
            <p:cNvPr id="5" name="Text 2"/>
            <p:cNvSpPr/>
            <p:nvPr/>
          </p:nvSpPr>
          <p:spPr>
            <a:xfrm>
              <a:off x="837724" y="2887385"/>
              <a:ext cx="12954952" cy="1435894"/>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The Eco Challenge app employs a linear calculation algorithm to compute the carbon footprint by multiplying user inputs (e.g., electricity kWh, travel km) with predefined emission factors, summing the results across categories like electricity, fuel, travel, and meals.</a:t>
              </a:r>
              <a:endParaRPr lang="en-US" sz="1850" dirty="0"/>
            </a:p>
          </p:txBody>
        </p:sp>
        <p:sp>
          <p:nvSpPr>
            <p:cNvPr id="6" name="Text 3"/>
            <p:cNvSpPr/>
            <p:nvPr/>
          </p:nvSpPr>
          <p:spPr>
            <a:xfrm>
              <a:off x="837724" y="440697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JavaScript functions validate inputs using conditional checks to ensure values are non-negative and within acceptable ranges (e.g., renewable percentage between 0 and 100).</a:t>
              </a:r>
              <a:endParaRPr lang="en-US" sz="1850" dirty="0"/>
            </a:p>
          </p:txBody>
        </p:sp>
        <p:sp>
          <p:nvSpPr>
            <p:cNvPr id="7" name="Text 4"/>
            <p:cNvSpPr/>
            <p:nvPr/>
          </p:nvSpPr>
          <p:spPr>
            <a:xfrm>
              <a:off x="837724" y="5447943"/>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A categorization algorithm classifies the total emissions into Low (&lt; 2 tonnes), Average (2–4 tonnes), or High (&gt; 4 tonnes) risk levels, triggering tailored suggestions.</a:t>
              </a:r>
              <a:endParaRPr lang="en-US" sz="1850" dirty="0"/>
            </a:p>
          </p:txBody>
        </p:sp>
      </p:gr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569901-3C69-1EC4-8910-FF5B07E2085F}"/>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951071"/>
              <a:ext cx="8463320" cy="704017"/>
            </a:xfrm>
            <a:prstGeom prst="rect">
              <a:avLst/>
            </a:prstGeom>
            <a:noFill/>
            <a:ln/>
          </p:spPr>
          <p:txBody>
            <a:bodyPr wrap="none" lIns="0" tIns="0" rIns="0" bIns="0" rtlCol="0" anchor="t"/>
            <a:lstStyle/>
            <a:p>
              <a:pPr marL="0" indent="0" algn="l">
                <a:lnSpc>
                  <a:spcPts val="5500"/>
                </a:lnSpc>
                <a:buNone/>
              </a:pPr>
              <a:r>
                <a:rPr lang="en-US" sz="6000" b="1" dirty="0">
                  <a:solidFill>
                    <a:srgbClr val="FFFFFF"/>
                  </a:solidFill>
                  <a:latin typeface="Trebuchet MS" panose="020B0603020202020204" pitchFamily="34" charset="0"/>
                  <a:ea typeface="Unbounded" pitchFamily="34" charset="-122"/>
                  <a:cs typeface="Unbounded" pitchFamily="34" charset="-120"/>
                </a:rPr>
                <a:t>SYSTEM REQUIREMENTS</a:t>
              </a:r>
              <a:endParaRPr lang="en-US" sz="6000" b="1" dirty="0">
                <a:latin typeface="Trebuchet MS" panose="020B0603020202020204" pitchFamily="34" charset="0"/>
              </a:endParaRPr>
            </a:p>
          </p:txBody>
        </p:sp>
        <p:grpSp>
          <p:nvGrpSpPr>
            <p:cNvPr id="15" name="Group 14">
              <a:extLst>
                <a:ext uri="{FF2B5EF4-FFF2-40B4-BE49-F238E27FC236}">
                  <a16:creationId xmlns:a16="http://schemas.microsoft.com/office/drawing/2014/main" id="{4D9AB13C-5965-2A89-D9BF-12601390D7D4}"/>
                </a:ext>
              </a:extLst>
            </p:cNvPr>
            <p:cNvGrpSpPr/>
            <p:nvPr/>
          </p:nvGrpSpPr>
          <p:grpSpPr>
            <a:xfrm>
              <a:off x="837724" y="2139421"/>
              <a:ext cx="12954952" cy="4080153"/>
              <a:chOff x="837724" y="2606159"/>
              <a:chExt cx="12954952" cy="4080153"/>
            </a:xfrm>
          </p:grpSpPr>
          <p:sp>
            <p:nvSpPr>
              <p:cNvPr id="5" name="Text 2"/>
              <p:cNvSpPr/>
              <p:nvPr/>
            </p:nvSpPr>
            <p:spPr>
              <a:xfrm>
                <a:off x="837724" y="260615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Hardware</a:t>
                </a:r>
                <a:r>
                  <a:rPr lang="en-US" sz="1850" dirty="0">
                    <a:solidFill>
                      <a:srgbClr val="CAD6DE"/>
                    </a:solidFill>
                    <a:latin typeface="Cabin" pitchFamily="34" charset="0"/>
                    <a:ea typeface="Cabin" pitchFamily="34" charset="-122"/>
                    <a:cs typeface="Cabin" pitchFamily="34" charset="-120"/>
                  </a:rPr>
                  <a:t>: Any device with a modern web browser (laptop, smartphone, tablet) or an Android device (for the app version) with at least 2GB RAM for smooth performance.</a:t>
                </a:r>
                <a:endParaRPr lang="en-US" sz="1850" dirty="0"/>
              </a:p>
            </p:txBody>
          </p:sp>
          <p:sp>
            <p:nvSpPr>
              <p:cNvPr id="6" name="Text 3"/>
              <p:cNvSpPr/>
              <p:nvPr/>
            </p:nvSpPr>
            <p:spPr>
              <a:xfrm>
                <a:off x="837724" y="3647122"/>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Software</a:t>
                </a:r>
                <a:r>
                  <a:rPr lang="en-US" sz="1850" dirty="0">
                    <a:solidFill>
                      <a:srgbClr val="CAD6DE"/>
                    </a:solidFill>
                    <a:latin typeface="Cabin" pitchFamily="34" charset="0"/>
                    <a:ea typeface="Cabin" pitchFamily="34" charset="-122"/>
                    <a:cs typeface="Cabin" pitchFamily="34" charset="-120"/>
                  </a:rPr>
                  <a:t>: Web browser (e.g., Chrome, Firefox, Safari) with JavaScript enabled for the web version; Android 8.0+ for the Capacitor-built app.</a:t>
                </a:r>
                <a:endParaRPr lang="en-US" sz="1850" dirty="0"/>
              </a:p>
            </p:txBody>
          </p:sp>
          <p:sp>
            <p:nvSpPr>
              <p:cNvPr id="7" name="Text 4"/>
              <p:cNvSpPr/>
              <p:nvPr/>
            </p:nvSpPr>
            <p:spPr>
              <a:xfrm>
                <a:off x="837724" y="4688086"/>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Development Tools</a:t>
                </a:r>
                <a:r>
                  <a:rPr lang="en-US" sz="1850" dirty="0">
                    <a:solidFill>
                      <a:srgbClr val="CAD6DE"/>
                    </a:solidFill>
                    <a:latin typeface="Cabin" pitchFamily="34" charset="0"/>
                    <a:ea typeface="Cabin" pitchFamily="34" charset="-122"/>
                    <a:cs typeface="Cabin" pitchFamily="34" charset="-120"/>
                  </a:rPr>
                  <a:t>: HTML, CSS, JavaScript for the web app; Capacitor for Android deployment; no server-side requirements (client-side app).</a:t>
                </a:r>
                <a:endParaRPr lang="en-US" sz="1850" dirty="0"/>
              </a:p>
            </p:txBody>
          </p:sp>
          <p:sp>
            <p:nvSpPr>
              <p:cNvPr id="8" name="Text 5"/>
              <p:cNvSpPr/>
              <p:nvPr/>
            </p:nvSpPr>
            <p:spPr>
              <a:xfrm>
                <a:off x="837724" y="572904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Optional</a:t>
                </a:r>
                <a:r>
                  <a:rPr lang="en-US" sz="1850" dirty="0">
                    <a:solidFill>
                      <a:srgbClr val="CAD6DE"/>
                    </a:solidFill>
                    <a:latin typeface="Cabin" pitchFamily="34" charset="0"/>
                    <a:ea typeface="Cabin" pitchFamily="34" charset="-122"/>
                    <a:cs typeface="Cabin" pitchFamily="34" charset="-120"/>
                  </a:rPr>
                  <a:t>: Internet connection for live demos hosted on GitHub Pages or to access updated emission factors.</a:t>
                </a:r>
                <a:endParaRPr lang="en-US" sz="1850" dirty="0"/>
              </a:p>
            </p:txBody>
          </p:sp>
        </p:grpSp>
        <p:pic>
          <p:nvPicPr>
            <p:cNvPr id="10" name="Picture 9" descr="A green robot with blue text&#10;&#10;AI-generated content may be incorrect.">
              <a:extLst>
                <a:ext uri="{FF2B5EF4-FFF2-40B4-BE49-F238E27FC236}">
                  <a16:creationId xmlns:a16="http://schemas.microsoft.com/office/drawing/2014/main" id="{05D1BC66-098F-9DB0-C2A5-C99FD5C2EF3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90153" y="6303274"/>
              <a:ext cx="1450093" cy="1450093"/>
            </a:xfrm>
            <a:prstGeom prst="rect">
              <a:avLst/>
            </a:prstGeom>
          </p:spPr>
        </p:pic>
        <p:pic>
          <p:nvPicPr>
            <p:cNvPr id="13" name="Picture 12" descr="A group of colorful logos&#10;&#10;AI-generated content may be incorrect.">
              <a:extLst>
                <a:ext uri="{FF2B5EF4-FFF2-40B4-BE49-F238E27FC236}">
                  <a16:creationId xmlns:a16="http://schemas.microsoft.com/office/drawing/2014/main" id="{BC8A00A8-A828-3AD2-49FA-41DA79A0FC9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889204" y="6200581"/>
              <a:ext cx="2271896" cy="1842760"/>
            </a:xfrm>
            <a:prstGeom prst="rect">
              <a:avLst/>
            </a:prstGeom>
          </p:spPr>
        </p:pic>
        <p:pic>
          <p:nvPicPr>
            <p:cNvPr id="25" name="Picture 24" descr="A logo of a fox and a globe&#10;&#10;AI-generated content may be incorrect.">
              <a:extLst>
                <a:ext uri="{FF2B5EF4-FFF2-40B4-BE49-F238E27FC236}">
                  <a16:creationId xmlns:a16="http://schemas.microsoft.com/office/drawing/2014/main" id="{FC90350C-3BC2-0B21-419C-078ADBE67545}"/>
                </a:ext>
              </a:extLst>
            </p:cNvPr>
            <p:cNvPicPr>
              <a:picLocks noChangeAspect="1"/>
            </p:cNvPicPr>
            <p:nvPr/>
          </p:nvPicPr>
          <p:blipFill>
            <a:blip r:embed="rId8"/>
            <a:stretch>
              <a:fillRect/>
            </a:stretch>
          </p:blipFill>
          <p:spPr>
            <a:xfrm>
              <a:off x="9872389" y="6219574"/>
              <a:ext cx="3981692" cy="170051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F283425-BC2A-C07B-F25C-B8D0F761A16F}"/>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217057"/>
              <a:ext cx="635758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PROJECT OUTLINE</a:t>
              </a:r>
              <a:endParaRPr lang="en-US" sz="4400" dirty="0"/>
            </a:p>
          </p:txBody>
        </p:sp>
        <p:sp>
          <p:nvSpPr>
            <p:cNvPr id="5" name="Text 2"/>
            <p:cNvSpPr/>
            <p:nvPr/>
          </p:nvSpPr>
          <p:spPr>
            <a:xfrm>
              <a:off x="837724" y="2280047"/>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3"/>
            <p:cNvSpPr/>
            <p:nvPr/>
          </p:nvSpPr>
          <p:spPr>
            <a:xfrm>
              <a:off x="837724" y="2932271"/>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Phase 1</a:t>
              </a:r>
              <a:r>
                <a:rPr lang="en-US" sz="1850" dirty="0">
                  <a:solidFill>
                    <a:srgbClr val="CAD6DE"/>
                  </a:solidFill>
                  <a:latin typeface="Cabin" pitchFamily="34" charset="0"/>
                  <a:ea typeface="Cabin" pitchFamily="34" charset="-122"/>
                  <a:cs typeface="Cabin" pitchFamily="34" charset="-120"/>
                </a:rPr>
                <a:t>: Conducted requirement analysis and designed HTML pages for structured data collection across categories like household, electricity, and travel.</a:t>
              </a:r>
              <a:endParaRPr lang="en-US" sz="1850" dirty="0"/>
            </a:p>
          </p:txBody>
        </p:sp>
        <p:sp>
          <p:nvSpPr>
            <p:cNvPr id="7" name="Text 4"/>
            <p:cNvSpPr/>
            <p:nvPr/>
          </p:nvSpPr>
          <p:spPr>
            <a:xfrm>
              <a:off x="837724" y="3973235"/>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Phase 2</a:t>
              </a:r>
              <a:r>
                <a:rPr lang="en-US" sz="1850" dirty="0">
                  <a:solidFill>
                    <a:srgbClr val="CAD6DE"/>
                  </a:solidFill>
                  <a:latin typeface="Cabin" pitchFamily="34" charset="0"/>
                  <a:ea typeface="Cabin" pitchFamily="34" charset="-122"/>
                  <a:cs typeface="Cabin" pitchFamily="34" charset="-120"/>
                </a:rPr>
                <a:t>: Developed JavaScript logic for carbon footprint calculations, data storage using localStorage, and risk categorization with personalized suggestions.</a:t>
              </a:r>
              <a:endParaRPr lang="en-US" sz="1850" dirty="0"/>
            </a:p>
          </p:txBody>
        </p:sp>
        <p:sp>
          <p:nvSpPr>
            <p:cNvPr id="8" name="Text 5"/>
            <p:cNvSpPr/>
            <p:nvPr/>
          </p:nvSpPr>
          <p:spPr>
            <a:xfrm>
              <a:off x="837724" y="5014198"/>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Phase 3</a:t>
              </a:r>
              <a:r>
                <a:rPr lang="en-US" sz="1850" dirty="0">
                  <a:solidFill>
                    <a:srgbClr val="CAD6DE"/>
                  </a:solidFill>
                  <a:latin typeface="Cabin" pitchFamily="34" charset="0"/>
                  <a:ea typeface="Cabin" pitchFamily="34" charset="-122"/>
                  <a:cs typeface="Cabin" pitchFamily="34" charset="-120"/>
                </a:rPr>
                <a:t>: Styled the app with CSS to ensure a responsive, user-friendly interface with smooth transitions like fade-in animations.</a:t>
              </a:r>
              <a:endParaRPr lang="en-US" sz="1850" dirty="0"/>
            </a:p>
          </p:txBody>
        </p:sp>
        <p:sp>
          <p:nvSpPr>
            <p:cNvPr id="9" name="Text 6"/>
            <p:cNvSpPr/>
            <p:nvPr/>
          </p:nvSpPr>
          <p:spPr>
            <a:xfrm>
              <a:off x="837724" y="578301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b="1" dirty="0">
                  <a:solidFill>
                    <a:srgbClr val="CAD6DE"/>
                  </a:solidFill>
                  <a:latin typeface="Cabin" pitchFamily="34" charset="0"/>
                  <a:ea typeface="Cabin" pitchFamily="34" charset="-122"/>
                  <a:cs typeface="Cabin" pitchFamily="34" charset="-120"/>
                </a:rPr>
                <a:t>Phase 4</a:t>
              </a:r>
              <a:r>
                <a:rPr lang="en-US" sz="1850" dirty="0">
                  <a:solidFill>
                    <a:srgbClr val="CAD6DE"/>
                  </a:solidFill>
                  <a:latin typeface="Cabin" pitchFamily="34" charset="0"/>
                  <a:ea typeface="Cabin" pitchFamily="34" charset="-122"/>
                  <a:cs typeface="Cabin" pitchFamily="34" charset="-120"/>
                </a:rPr>
                <a:t>: Tested the app for accuracy, usability, and performance, deploying it for web and Android using Capacitor, with results displayed on results.html.</a:t>
              </a:r>
              <a:endParaRPr lang="en-US" sz="1850" dirty="0"/>
            </a:p>
          </p:txBody>
        </p:sp>
      </p:grpSp>
    </p:spTree>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CECD6F5-E441-2EF1-BD60-3E12E8C5DF2B}"/>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708184"/>
              <a:ext cx="7464743" cy="598408"/>
            </a:xfrm>
            <a:prstGeom prst="rect">
              <a:avLst/>
            </a:prstGeom>
            <a:noFill/>
            <a:ln/>
          </p:spPr>
          <p:txBody>
            <a:bodyPr wrap="none" lIns="0" tIns="0" rIns="0" bIns="0" rtlCol="0" anchor="t"/>
            <a:lstStyle/>
            <a:p>
              <a:pPr marL="0" indent="0" algn="l">
                <a:lnSpc>
                  <a:spcPts val="4700"/>
                </a:lnSpc>
                <a:buNone/>
              </a:pPr>
              <a:r>
                <a:rPr lang="en-US" sz="3750" dirty="0">
                  <a:solidFill>
                    <a:srgbClr val="FFFFFF"/>
                  </a:solidFill>
                  <a:latin typeface="Unbounded" pitchFamily="34" charset="0"/>
                  <a:ea typeface="Unbounded" pitchFamily="34" charset="-122"/>
                  <a:cs typeface="Unbounded" pitchFamily="34" charset="-120"/>
                </a:rPr>
                <a:t>ARCHITECTURE DIAGRAM</a:t>
              </a:r>
              <a:endParaRPr lang="en-US" sz="3750" dirty="0"/>
            </a:p>
          </p:txBody>
        </p:sp>
        <p:sp>
          <p:nvSpPr>
            <p:cNvPr id="5" name="Text 2"/>
            <p:cNvSpPr/>
            <p:nvPr/>
          </p:nvSpPr>
          <p:spPr>
            <a:xfrm>
              <a:off x="837724" y="1611749"/>
              <a:ext cx="12954952" cy="325517"/>
            </a:xfrm>
            <a:prstGeom prst="rect">
              <a:avLst/>
            </a:prstGeom>
            <a:noFill/>
            <a:ln/>
          </p:spPr>
          <p:txBody>
            <a:bodyPr wrap="none" lIns="0" tIns="0" rIns="0" bIns="0" rtlCol="0" anchor="t"/>
            <a:lstStyle/>
            <a:p>
              <a:pPr marL="0" indent="0" algn="l">
                <a:lnSpc>
                  <a:spcPts val="2550"/>
                </a:lnSpc>
                <a:buNone/>
              </a:pPr>
              <a:endParaRPr lang="en-US" sz="1600" dirty="0"/>
            </a:p>
          </p:txBody>
        </p:sp>
        <p:sp>
          <p:nvSpPr>
            <p:cNvPr id="7" name="Text 3"/>
            <p:cNvSpPr/>
            <p:nvPr/>
          </p:nvSpPr>
          <p:spPr>
            <a:xfrm>
              <a:off x="837724" y="7195899"/>
              <a:ext cx="12954952" cy="325517"/>
            </a:xfrm>
            <a:prstGeom prst="rect">
              <a:avLst/>
            </a:prstGeom>
            <a:noFill/>
            <a:ln/>
          </p:spPr>
          <p:txBody>
            <a:bodyPr wrap="none" lIns="0" tIns="0" rIns="0" bIns="0" rtlCol="0" anchor="t"/>
            <a:lstStyle/>
            <a:p>
              <a:pPr marL="0" indent="0" algn="l">
                <a:lnSpc>
                  <a:spcPts val="2550"/>
                </a:lnSpc>
                <a:buNone/>
              </a:pPr>
              <a:endParaRPr lang="en-US" sz="1600" dirty="0"/>
            </a:p>
          </p:txBody>
        </p:sp>
        <p:pic>
          <p:nvPicPr>
            <p:cNvPr id="9" name="Picture 8" descr="A diagram of a user dashboard&#10;&#10;AI-generated content may be incorrect.">
              <a:extLst>
                <a:ext uri="{FF2B5EF4-FFF2-40B4-BE49-F238E27FC236}">
                  <a16:creationId xmlns:a16="http://schemas.microsoft.com/office/drawing/2014/main" id="{5FEACE9A-D9EA-A377-D2D2-D5D7552C717F}"/>
                </a:ext>
              </a:extLst>
            </p:cNvPr>
            <p:cNvPicPr>
              <a:picLocks noChangeAspect="1"/>
            </p:cNvPicPr>
            <p:nvPr/>
          </p:nvPicPr>
          <p:blipFill>
            <a:blip r:embed="rId4"/>
            <a:stretch>
              <a:fillRect/>
            </a:stretch>
          </p:blipFill>
          <p:spPr>
            <a:xfrm>
              <a:off x="1441938" y="1783359"/>
              <a:ext cx="11582400" cy="605037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A12BC0-82E0-9069-02B1-8F0F2EA485ED}"/>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751999"/>
              <a:ext cx="5469493"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Unbounded" pitchFamily="34" charset="0"/>
                  <a:ea typeface="Unbounded" pitchFamily="34" charset="-122"/>
                  <a:cs typeface="Unbounded" pitchFamily="34" charset="-120"/>
                </a:rPr>
                <a:t>USE CASE DIAGRAM</a:t>
              </a:r>
              <a:endParaRPr lang="en-US" sz="3500" dirty="0"/>
            </a:p>
          </p:txBody>
        </p:sp>
        <p:sp>
          <p:nvSpPr>
            <p:cNvPr id="5" name="Text 2"/>
            <p:cNvSpPr/>
            <p:nvPr/>
          </p:nvSpPr>
          <p:spPr>
            <a:xfrm>
              <a:off x="837724" y="1774746"/>
              <a:ext cx="1546027" cy="306229"/>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6" name="Image 1" descr="preencoded.png"/>
            <p:cNvPicPr>
              <a:picLocks noChangeAspect="1"/>
            </p:cNvPicPr>
            <p:nvPr/>
          </p:nvPicPr>
          <p:blipFill>
            <a:blip r:embed="rId4"/>
            <a:stretch>
              <a:fillRect/>
            </a:stretch>
          </p:blipFill>
          <p:spPr>
            <a:xfrm>
              <a:off x="3738801" y="1817846"/>
              <a:ext cx="7041594" cy="5444252"/>
            </a:xfrm>
            <a:prstGeom prst="rect">
              <a:avLst/>
            </a:prstGeom>
          </p:spPr>
        </p:pic>
        <p:sp>
          <p:nvSpPr>
            <p:cNvPr id="7" name="Text 3"/>
            <p:cNvSpPr/>
            <p:nvPr/>
          </p:nvSpPr>
          <p:spPr>
            <a:xfrm>
              <a:off x="12135445" y="1774746"/>
              <a:ext cx="1672233" cy="306229"/>
            </a:xfrm>
            <a:prstGeom prst="rect">
              <a:avLst/>
            </a:prstGeom>
            <a:noFill/>
            <a:ln/>
          </p:spPr>
          <p:txBody>
            <a:bodyPr wrap="none" lIns="0" tIns="0" rIns="0" bIns="0" rtlCol="0" anchor="t"/>
            <a:lstStyle/>
            <a:p>
              <a:pPr marL="0" indent="0" algn="l">
                <a:lnSpc>
                  <a:spcPts val="2400"/>
                </a:lnSpc>
                <a:buNone/>
              </a:pPr>
              <a:endParaRPr lang="en-US" sz="1500" dirty="0"/>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35E7430-E612-3A67-AB8F-EE62D318A350}"/>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154316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5" name="Text 2"/>
            <p:cNvSpPr/>
            <p:nvPr/>
          </p:nvSpPr>
          <p:spPr>
            <a:xfrm>
              <a:off x="837724" y="260615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Eco Challenge successfully delivers an intuitive tool for tracking carbon footprints, promoting sustainable living through technology.</a:t>
              </a:r>
              <a:endParaRPr lang="en-US" sz="1850" dirty="0"/>
            </a:p>
          </p:txBody>
        </p:sp>
        <p:sp>
          <p:nvSpPr>
            <p:cNvPr id="6" name="Text 3"/>
            <p:cNvSpPr/>
            <p:nvPr/>
          </p:nvSpPr>
          <p:spPr>
            <a:xfrm>
              <a:off x="837724" y="3647122"/>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It addresses gaps in existing systems by providing personalized feedback, daily tracking, and gamified engagement.</a:t>
              </a:r>
              <a:endParaRPr lang="en-US" sz="1850" dirty="0"/>
            </a:p>
          </p:txBody>
        </p:sp>
        <p:sp>
          <p:nvSpPr>
            <p:cNvPr id="7" name="Text 4"/>
            <p:cNvSpPr/>
            <p:nvPr/>
          </p:nvSpPr>
          <p:spPr>
            <a:xfrm>
              <a:off x="837724" y="4688086"/>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Future enhancements could include API integration for real-time emission data, expanded gamification, and support for iOS devices.</a:t>
              </a:r>
              <a:endParaRPr lang="en-US" sz="1850" dirty="0"/>
            </a:p>
          </p:txBody>
        </p:sp>
        <p:sp>
          <p:nvSpPr>
            <p:cNvPr id="8" name="Text 5"/>
            <p:cNvSpPr/>
            <p:nvPr/>
          </p:nvSpPr>
          <p:spPr>
            <a:xfrm>
              <a:off x="837724" y="5729049"/>
              <a:ext cx="12954952" cy="957263"/>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The project highlights the power of technology in fostering environmental consciousness and driving impactful change.</a:t>
              </a:r>
              <a:endParaRPr lang="en-US" sz="185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31AF33-FFED-FFAE-531C-CB539BE06E20}"/>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77652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REFERENCES</a:t>
              </a:r>
              <a:endParaRPr lang="en-US" sz="4400" dirty="0"/>
            </a:p>
          </p:txBody>
        </p:sp>
        <p:sp>
          <p:nvSpPr>
            <p:cNvPr id="5" name="Text 2"/>
            <p:cNvSpPr/>
            <p:nvPr/>
          </p:nvSpPr>
          <p:spPr>
            <a:xfrm>
              <a:off x="837724" y="1839516"/>
              <a:ext cx="12954952" cy="1149072"/>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b="1" dirty="0">
                  <a:solidFill>
                    <a:srgbClr val="CAD6DE"/>
                  </a:solidFill>
                  <a:latin typeface="Cabin" pitchFamily="34" charset="0"/>
                  <a:ea typeface="Cabin" pitchFamily="34" charset="-122"/>
                  <a:cs typeface="Cabin" pitchFamily="34" charset="-120"/>
                </a:rPr>
                <a:t>Platforms To Calculate Carbon Footprints: A Step Towards Environment Sustainability.</a:t>
              </a:r>
              <a:r>
                <a:rPr lang="en-US" sz="1850" dirty="0">
                  <a:solidFill>
                    <a:srgbClr val="CAD6DE"/>
                  </a:solidFill>
                  <a:latin typeface="Cabin" pitchFamily="34" charset="0"/>
                  <a:ea typeface="Cabin" pitchFamily="34" charset="-122"/>
                  <a:cs typeface="Cabin" pitchFamily="34" charset="-120"/>
                </a:rPr>
                <a:t>                                                             Chinmayee Chatterjee; Rishab Gupta; Khushi Gupta; Nitasha Hasteer.                                                                            (</a:t>
              </a:r>
              <a:r>
                <a:rPr lang="en-US" sz="1850" u="sng" dirty="0">
                  <a:solidFill>
                    <a:srgbClr val="0A988B"/>
                  </a:solidFill>
                  <a:latin typeface="Cabin" pitchFamily="34" charset="0"/>
                  <a:ea typeface="Cabin" pitchFamily="34" charset="-122"/>
                  <a:cs typeface="Cabin" pitchFamily="34" charset="-120"/>
                  <a:hlinkClick r:id="rId4">
                    <a:extLst>
                      <a:ext uri="{A12FA001-AC4F-418D-AE19-62706E023703}">
                        <ahyp:hlinkClr xmlns:ahyp="http://schemas.microsoft.com/office/drawing/2018/hyperlinkcolor" val="tx"/>
                      </a:ext>
                    </a:extLst>
                  </a:hlinkClick>
                </a:rPr>
                <a:t>https://ieeexplore.ieee.org/document/10141821</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6" name="Text 3"/>
            <p:cNvSpPr/>
            <p:nvPr/>
          </p:nvSpPr>
          <p:spPr>
            <a:xfrm>
              <a:off x="837724" y="3072289"/>
              <a:ext cx="12954952" cy="1915120"/>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1850" b="1" dirty="0">
                  <a:solidFill>
                    <a:srgbClr val="CAD6DE"/>
                  </a:solidFill>
                  <a:latin typeface="Cabin" pitchFamily="34" charset="0"/>
                  <a:ea typeface="Cabin" pitchFamily="34" charset="-122"/>
                  <a:cs typeface="Cabin" pitchFamily="34" charset="-120"/>
                </a:rPr>
                <a:t>Methods and Principles of Carbon Footprint Calculation. Relevance of Application of These Approaches in Russia and the World. </a:t>
              </a:r>
              <a:r>
                <a:rPr lang="en-US" sz="1850" dirty="0">
                  <a:solidFill>
                    <a:srgbClr val="CAD6DE"/>
                  </a:solidFill>
                  <a:latin typeface="Cabin" pitchFamily="34" charset="0"/>
                  <a:ea typeface="Cabin" pitchFamily="34" charset="-122"/>
                  <a:cs typeface="Cabin" pitchFamily="34" charset="-120"/>
                </a:rPr>
                <a:t>                                                                                                                                                                                                                   Tuchin Mikhail Vitalievich; Chekryzhov Arkadiy Kirillovich; Kalistratova Alina Aleksandrovna; Ivanov Mikhail Vitalievich; Rozhok Anastasiia Pavlovna.                                                                                                                     (</a:t>
              </a:r>
              <a:r>
                <a:rPr lang="en-US" sz="1850" u="sng" dirty="0">
                  <a:solidFill>
                    <a:srgbClr val="0A988B"/>
                  </a:solidFill>
                  <a:latin typeface="Cabin" pitchFamily="34" charset="0"/>
                  <a:ea typeface="Cabin" pitchFamily="34" charset="-122"/>
                  <a:cs typeface="Cabin" pitchFamily="34" charset="-120"/>
                  <a:hlinkClick r:id="rId5">
                    <a:extLst>
                      <a:ext uri="{A12FA001-AC4F-418D-AE19-62706E023703}">
                        <ahyp:hlinkClr xmlns:ahyp="http://schemas.microsoft.com/office/drawing/2018/hyperlinkcolor" val="tx"/>
                      </a:ext>
                    </a:extLst>
                  </a:hlinkClick>
                </a:rPr>
                <a:t>https://ieeexplore.ieee.org/document/10086925</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7" name="Text 4"/>
            <p:cNvSpPr/>
            <p:nvPr/>
          </p:nvSpPr>
          <p:spPr>
            <a:xfrm>
              <a:off x="837724" y="4828104"/>
              <a:ext cx="12954952" cy="1149072"/>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3"/>
              </a:pPr>
              <a:r>
                <a:rPr lang="en-US" sz="1850" b="1" dirty="0">
                  <a:solidFill>
                    <a:srgbClr val="CAD6DE"/>
                  </a:solidFill>
                  <a:latin typeface="Cabin" pitchFamily="34" charset="0"/>
                  <a:ea typeface="Cabin" pitchFamily="34" charset="-122"/>
                  <a:cs typeface="Cabin" pitchFamily="34" charset="-120"/>
                </a:rPr>
                <a:t>Development of a Web Application for Individual Carbon Footprint Calculation.   </a:t>
              </a:r>
              <a:r>
                <a:rPr lang="en-US" sz="1850" dirty="0">
                  <a:solidFill>
                    <a:srgbClr val="CAD6DE"/>
                  </a:solidFill>
                  <a:latin typeface="Cabin" pitchFamily="34" charset="0"/>
                  <a:ea typeface="Cabin" pitchFamily="34" charset="-122"/>
                  <a:cs typeface="Cabin" pitchFamily="34" charset="-120"/>
                </a:rPr>
                <a:t>                                                                                         Ariel Carlos Peres Vieira; Eliton Matheus Freitas da Silva; Valguima Victoria Viana Aguiar Odakura.                                               (</a:t>
              </a:r>
              <a:r>
                <a:rPr lang="en-US" sz="1850" u="sng" dirty="0">
                  <a:solidFill>
                    <a:srgbClr val="0A988B"/>
                  </a:solidFill>
                  <a:latin typeface="Cabin" pitchFamily="34" charset="0"/>
                  <a:ea typeface="Cabin" pitchFamily="34" charset="-122"/>
                  <a:cs typeface="Cabin" pitchFamily="34" charset="-120"/>
                  <a:hlinkClick r:id="rId6">
                    <a:extLst>
                      <a:ext uri="{A12FA001-AC4F-418D-AE19-62706E023703}">
                        <ahyp:hlinkClr xmlns:ahyp="http://schemas.microsoft.com/office/drawing/2018/hyperlinkcolor" val="tx"/>
                      </a:ext>
                    </a:extLst>
                  </a:hlinkClick>
                </a:rPr>
                <a:t>https://ieeexplore.ieee.org/document/9640099</a:t>
              </a:r>
              <a:r>
                <a:rPr lang="en-US" sz="1850" dirty="0">
                  <a:solidFill>
                    <a:srgbClr val="CAD6DE"/>
                  </a:solidFill>
                  <a:latin typeface="Cabin" pitchFamily="34" charset="0"/>
                  <a:ea typeface="Cabin" pitchFamily="34" charset="-122"/>
                  <a:cs typeface="Cabin" pitchFamily="34" charset="-120"/>
                </a:rPr>
                <a:t>)</a:t>
              </a:r>
              <a:endParaRPr lang="en-US" sz="1850" dirty="0"/>
            </a:p>
          </p:txBody>
        </p:sp>
        <p:sp>
          <p:nvSpPr>
            <p:cNvPr id="8" name="Text 5"/>
            <p:cNvSpPr/>
            <p:nvPr/>
          </p:nvSpPr>
          <p:spPr>
            <a:xfrm>
              <a:off x="837724" y="6222860"/>
              <a:ext cx="12954952" cy="1149072"/>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4"/>
              </a:pPr>
              <a:r>
                <a:rPr lang="en-US" sz="1850" b="1" dirty="0">
                  <a:solidFill>
                    <a:srgbClr val="CAD6DE"/>
                  </a:solidFill>
                  <a:latin typeface="Cabin" pitchFamily="34" charset="0"/>
                  <a:ea typeface="Cabin" pitchFamily="34" charset="-122"/>
                  <a:cs typeface="Cabin" pitchFamily="34" charset="-120"/>
                </a:rPr>
                <a:t>A Data Clustering and Machine Learning Based Approach to Measuring Urban Carbon Emissions.  </a:t>
              </a:r>
              <a:r>
                <a:rPr lang="en-US" sz="1850" dirty="0">
                  <a:solidFill>
                    <a:srgbClr val="CAD6DE"/>
                  </a:solidFill>
                  <a:latin typeface="Cabin" pitchFamily="34" charset="0"/>
                  <a:ea typeface="Cabin" pitchFamily="34" charset="-122"/>
                  <a:cs typeface="Cabin" pitchFamily="34" charset="-120"/>
                </a:rPr>
                <a:t>                                                Linghan Xu; Jiaqi Zhang.                                                                                                        (</a:t>
              </a:r>
              <a:r>
                <a:rPr lang="en-US" sz="1850" u="sng" dirty="0">
                  <a:solidFill>
                    <a:srgbClr val="0A988B"/>
                  </a:solidFill>
                  <a:latin typeface="Cabin" pitchFamily="34" charset="0"/>
                  <a:ea typeface="Cabin" pitchFamily="34" charset="-122"/>
                  <a:cs typeface="Cabin" pitchFamily="34" charset="-120"/>
                  <a:hlinkClick r:id="rId7">
                    <a:extLst>
                      <a:ext uri="{A12FA001-AC4F-418D-AE19-62706E023703}">
                        <ahyp:hlinkClr xmlns:ahyp="http://schemas.microsoft.com/office/drawing/2018/hyperlinkcolor" val="tx"/>
                      </a:ext>
                    </a:extLst>
                  </a:hlinkClick>
                </a:rPr>
                <a:t>https://ieeexplore.ieee.org/document/10255820</a:t>
              </a:r>
              <a:r>
                <a:rPr lang="en-US" sz="1850" dirty="0">
                  <a:solidFill>
                    <a:srgbClr val="CAD6DE"/>
                  </a:solidFill>
                  <a:latin typeface="Cabin" pitchFamily="34" charset="0"/>
                  <a:ea typeface="Cabin" pitchFamily="34" charset="-122"/>
                  <a:cs typeface="Cabin" pitchFamily="34" charset="-120"/>
                </a:rPr>
                <a:t>)</a:t>
              </a:r>
              <a:endParaRPr lang="en-US" sz="1850" dirty="0"/>
            </a:p>
          </p:txBody>
        </p:sp>
      </p:grpSp>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63D7AA7-E475-725A-69FE-351970313E27}"/>
              </a:ext>
            </a:extLst>
          </p:cNvPr>
          <p:cNvGrpSpPr/>
          <p:nvPr/>
        </p:nvGrpSpPr>
        <p:grpSpPr>
          <a:xfrm>
            <a:off x="0" y="0"/>
            <a:ext cx="14630400" cy="8229600"/>
            <a:chOff x="0" y="0"/>
            <a:chExt cx="14630400"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txBody>
            <a:bodyPr/>
            <a:lstStyle/>
            <a:p>
              <a:endParaRPr lang="en-IN"/>
            </a:p>
          </p:txBody>
        </p:sp>
        <p:sp>
          <p:nvSpPr>
            <p:cNvPr id="4" name="Text 1"/>
            <p:cNvSpPr/>
            <p:nvPr/>
          </p:nvSpPr>
          <p:spPr>
            <a:xfrm>
              <a:off x="837724" y="3391733"/>
              <a:ext cx="8036957"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Thank you for your time!</a:t>
              </a:r>
              <a:endParaRPr lang="en-US" sz="4400" dirty="0"/>
            </a:p>
          </p:txBody>
        </p:sp>
        <p:sp>
          <p:nvSpPr>
            <p:cNvPr id="5" name="Text 2"/>
            <p:cNvSpPr/>
            <p:nvPr/>
          </p:nvSpPr>
          <p:spPr>
            <a:xfrm>
              <a:off x="837724" y="445472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We appreciate your interest in our 'Eco Challenge' project.</a:t>
              </a:r>
              <a:endParaRPr lang="en-US" sz="185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B6EA672-A20B-C44D-5FF0-56D3A2FB056D}"/>
              </a:ext>
            </a:extLst>
          </p:cNvPr>
          <p:cNvGrpSpPr/>
          <p:nvPr/>
        </p:nvGrpSpPr>
        <p:grpSpPr>
          <a:xfrm>
            <a:off x="837724" y="0"/>
            <a:ext cx="13792676" cy="8229600"/>
            <a:chOff x="837724" y="0"/>
            <a:chExt cx="13792676" cy="822960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05144"/>
              <a:ext cx="5632490" cy="704017"/>
            </a:xfrm>
            <a:prstGeom prst="rect">
              <a:avLst/>
            </a:prstGeom>
            <a:noFill/>
            <a:ln/>
          </p:spPr>
          <p:txBody>
            <a:bodyPr wrap="none" lIns="0" tIns="0" rIns="0" bIns="0" rtlCol="0" anchor="t"/>
            <a:lstStyle/>
            <a:p>
              <a:pPr marL="0" indent="0" algn="l">
                <a:lnSpc>
                  <a:spcPts val="5500"/>
                </a:lnSpc>
                <a:buNone/>
              </a:pPr>
              <a:r>
                <a:rPr lang="en-US" sz="6000" dirty="0">
                  <a:solidFill>
                    <a:srgbClr val="FFFFFF"/>
                  </a:solidFill>
                  <a:latin typeface="Trebuchet MS" panose="020B0603020202020204" pitchFamily="34" charset="0"/>
                  <a:ea typeface="Unbounded" pitchFamily="34" charset="-122"/>
                  <a:cs typeface="Unbounded" pitchFamily="34" charset="-120"/>
                </a:rPr>
                <a:t>ABSTRACT</a:t>
              </a:r>
              <a:endParaRPr lang="en-US" sz="6000" dirty="0">
                <a:latin typeface="Trebuchet MS" panose="020B0603020202020204" pitchFamily="34" charset="0"/>
              </a:endParaRPr>
            </a:p>
          </p:txBody>
        </p:sp>
        <p:sp>
          <p:nvSpPr>
            <p:cNvPr id="4" name="Shape 1"/>
            <p:cNvSpPr/>
            <p:nvPr/>
          </p:nvSpPr>
          <p:spPr>
            <a:xfrm>
              <a:off x="837724" y="3168134"/>
              <a:ext cx="7468553" cy="1182529"/>
            </a:xfrm>
            <a:prstGeom prst="roundRect">
              <a:avLst>
                <a:gd name="adj" fmla="val 3036"/>
              </a:avLst>
            </a:prstGeom>
            <a:solidFill>
              <a:srgbClr val="304755"/>
            </a:solidFill>
            <a:ln/>
          </p:spPr>
          <p:txBody>
            <a:bodyPr/>
            <a:lstStyle/>
            <a:p>
              <a:endParaRPr lang="en-IN"/>
            </a:p>
          </p:txBody>
        </p:sp>
        <p:sp>
          <p:nvSpPr>
            <p:cNvPr id="5" name="Text 2"/>
            <p:cNvSpPr/>
            <p:nvPr/>
          </p:nvSpPr>
          <p:spPr>
            <a:xfrm>
              <a:off x="1077039" y="3407450"/>
              <a:ext cx="6989921" cy="703898"/>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Human activities are the primary drivers of climate change</a:t>
              </a:r>
              <a:endParaRPr lang="en-US" sz="2200" dirty="0"/>
            </a:p>
          </p:txBody>
        </p:sp>
        <p:sp>
          <p:nvSpPr>
            <p:cNvPr id="6" name="Shape 3"/>
            <p:cNvSpPr/>
            <p:nvPr/>
          </p:nvSpPr>
          <p:spPr>
            <a:xfrm>
              <a:off x="837724" y="4589978"/>
              <a:ext cx="7468553" cy="1534477"/>
            </a:xfrm>
            <a:prstGeom prst="roundRect">
              <a:avLst>
                <a:gd name="adj" fmla="val 2340"/>
              </a:avLst>
            </a:prstGeom>
            <a:solidFill>
              <a:srgbClr val="304755"/>
            </a:solidFill>
            <a:ln/>
          </p:spPr>
          <p:txBody>
            <a:bodyPr/>
            <a:lstStyle/>
            <a:p>
              <a:endParaRPr lang="en-IN"/>
            </a:p>
          </p:txBody>
        </p:sp>
        <p:sp>
          <p:nvSpPr>
            <p:cNvPr id="7" name="Text 4"/>
            <p:cNvSpPr/>
            <p:nvPr/>
          </p:nvSpPr>
          <p:spPr>
            <a:xfrm>
              <a:off x="1077039" y="4829294"/>
              <a:ext cx="6989921" cy="1055846"/>
            </a:xfrm>
            <a:prstGeom prst="rect">
              <a:avLst/>
            </a:prstGeom>
            <a:noFill/>
            <a:ln/>
          </p:spPr>
          <p:txBody>
            <a:bodyPr wrap="squar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Increased greenhouse gas (GHG) emissions, particularly CO2, are a major contributor.</a:t>
              </a:r>
              <a:endParaRPr lang="en-US" sz="2200" dirty="0"/>
            </a:p>
          </p:txBody>
        </p:sp>
      </p:gr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4BCBC-189A-C6B8-D465-48A7526F63F4}"/>
              </a:ext>
            </a:extLst>
          </p:cNvPr>
          <p:cNvGrpSpPr/>
          <p:nvPr/>
        </p:nvGrpSpPr>
        <p:grpSpPr>
          <a:xfrm>
            <a:off x="837724" y="786646"/>
            <a:ext cx="13723434" cy="7375309"/>
            <a:chOff x="837724" y="786646"/>
            <a:chExt cx="13723434" cy="7375309"/>
          </a:xfrm>
        </p:grpSpPr>
        <p:sp>
          <p:nvSpPr>
            <p:cNvPr id="2" name="Text 0"/>
            <p:cNvSpPr/>
            <p:nvPr/>
          </p:nvSpPr>
          <p:spPr>
            <a:xfrm>
              <a:off x="837724" y="786646"/>
              <a:ext cx="5923121" cy="598408"/>
            </a:xfrm>
            <a:prstGeom prst="rect">
              <a:avLst/>
            </a:prstGeom>
            <a:noFill/>
            <a:ln/>
          </p:spPr>
          <p:txBody>
            <a:bodyPr wrap="none" lIns="0" tIns="0" rIns="0" bIns="0" rtlCol="0" anchor="t"/>
            <a:lstStyle/>
            <a:p>
              <a:pPr marL="0" indent="0" algn="l">
                <a:lnSpc>
                  <a:spcPts val="5500"/>
                </a:lnSpc>
                <a:buNone/>
              </a:pPr>
              <a:r>
                <a:rPr lang="en-US" sz="4000" dirty="0">
                  <a:solidFill>
                    <a:srgbClr val="FFFFFF"/>
                  </a:solidFill>
                  <a:latin typeface="Trebuchet MS" panose="020B0603020202020204" pitchFamily="34" charset="0"/>
                  <a:ea typeface="Unbounded" pitchFamily="34" charset="-122"/>
                  <a:cs typeface="Unbounded" pitchFamily="34" charset="-120"/>
                </a:rPr>
                <a:t>ABSTRACT(CONTINUATION)</a:t>
              </a:r>
              <a:endParaRPr lang="en-US" sz="4000" dirty="0">
                <a:latin typeface="Trebuchet MS" panose="020B0603020202020204" pitchFamily="34" charset="0"/>
              </a:endParaRPr>
            </a:p>
          </p:txBody>
        </p:sp>
        <p:pic>
          <p:nvPicPr>
            <p:cNvPr id="3" name="Image 0" descr="preencoded.png"/>
            <p:cNvPicPr>
              <a:picLocks noChangeAspect="1"/>
            </p:cNvPicPr>
            <p:nvPr/>
          </p:nvPicPr>
          <p:blipFill>
            <a:blip r:embed="rId3"/>
            <a:stretch>
              <a:fillRect/>
            </a:stretch>
          </p:blipFill>
          <p:spPr>
            <a:xfrm>
              <a:off x="1304925" y="1919049"/>
              <a:ext cx="5294948" cy="5294948"/>
            </a:xfrm>
            <a:prstGeom prst="rect">
              <a:avLst/>
            </a:prstGeom>
          </p:spPr>
        </p:pic>
        <p:sp>
          <p:nvSpPr>
            <p:cNvPr id="4" name="Text 1"/>
            <p:cNvSpPr/>
            <p:nvPr/>
          </p:nvSpPr>
          <p:spPr>
            <a:xfrm>
              <a:off x="7570946" y="1873329"/>
              <a:ext cx="6229350" cy="325517"/>
            </a:xfrm>
            <a:prstGeom prst="rect">
              <a:avLst/>
            </a:prstGeom>
            <a:noFill/>
            <a:ln/>
          </p:spPr>
          <p:txBody>
            <a:bodyPr wrap="none" lIns="0" tIns="0" rIns="0" bIns="0" rtlCol="0" anchor="t"/>
            <a:lstStyle/>
            <a:p>
              <a:pPr marL="0" indent="0" algn="l">
                <a:lnSpc>
                  <a:spcPts val="2550"/>
                </a:lnSpc>
                <a:buNone/>
              </a:pPr>
              <a:endParaRPr lang="en-US" sz="1600" dirty="0"/>
            </a:p>
          </p:txBody>
        </p:sp>
        <p:sp>
          <p:nvSpPr>
            <p:cNvPr id="5" name="Text 2"/>
            <p:cNvSpPr/>
            <p:nvPr/>
          </p:nvSpPr>
          <p:spPr>
            <a:xfrm>
              <a:off x="7570946" y="2381964"/>
              <a:ext cx="6229350" cy="325517"/>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Text 3"/>
            <p:cNvSpPr/>
            <p:nvPr/>
          </p:nvSpPr>
          <p:spPr>
            <a:xfrm>
              <a:off x="7570946" y="2910840"/>
              <a:ext cx="6229350" cy="1077278"/>
            </a:xfrm>
            <a:prstGeom prst="rect">
              <a:avLst/>
            </a:prstGeom>
            <a:noFill/>
            <a:ln/>
          </p:spPr>
          <p:txBody>
            <a:bodyPr wrap="square" lIns="0" tIns="0" rIns="0" bIns="0" rtlCol="0" anchor="t"/>
            <a:lstStyle/>
            <a:p>
              <a:pPr marL="0" indent="0" algn="l">
                <a:lnSpc>
                  <a:spcPts val="2800"/>
                </a:lnSpc>
                <a:buNone/>
              </a:pPr>
              <a:r>
                <a:rPr lang="en-US" sz="2250" dirty="0">
                  <a:solidFill>
                    <a:srgbClr val="FFFFFF"/>
                  </a:solidFill>
                  <a:latin typeface="Unbounded" pitchFamily="34" charset="0"/>
                  <a:ea typeface="Unbounded" pitchFamily="34" charset="-122"/>
                  <a:cs typeface="Unbounded" pitchFamily="34" charset="-120"/>
                </a:rPr>
                <a:t>Carbon footprint calculators help individuals estimate their personal CO2 emissions.</a:t>
              </a:r>
              <a:endParaRPr lang="en-US" sz="2250" dirty="0"/>
            </a:p>
          </p:txBody>
        </p:sp>
        <p:sp>
          <p:nvSpPr>
            <p:cNvPr id="7" name="Text 4"/>
            <p:cNvSpPr/>
            <p:nvPr/>
          </p:nvSpPr>
          <p:spPr>
            <a:xfrm>
              <a:off x="7570946" y="4191476"/>
              <a:ext cx="6229350" cy="325517"/>
            </a:xfrm>
            <a:prstGeom prst="rect">
              <a:avLst/>
            </a:prstGeom>
            <a:noFill/>
            <a:ln/>
          </p:spPr>
          <p:txBody>
            <a:bodyPr wrap="none" lIns="0" tIns="0" rIns="0" bIns="0" rtlCol="0" anchor="t"/>
            <a:lstStyle/>
            <a:p>
              <a:pPr marL="0" indent="0" algn="l">
                <a:lnSpc>
                  <a:spcPts val="2550"/>
                </a:lnSpc>
                <a:buNone/>
              </a:pPr>
              <a:endParaRPr lang="en-US" sz="1600" dirty="0"/>
            </a:p>
          </p:txBody>
        </p:sp>
        <p:sp>
          <p:nvSpPr>
            <p:cNvPr id="8" name="Text 5"/>
            <p:cNvSpPr/>
            <p:nvPr/>
          </p:nvSpPr>
          <p:spPr>
            <a:xfrm>
              <a:off x="7570946" y="4720352"/>
              <a:ext cx="6229350" cy="1436370"/>
            </a:xfrm>
            <a:prstGeom prst="rect">
              <a:avLst/>
            </a:prstGeom>
            <a:noFill/>
            <a:ln/>
          </p:spPr>
          <p:txBody>
            <a:bodyPr wrap="square" lIns="0" tIns="0" rIns="0" bIns="0" rtlCol="0" anchor="t"/>
            <a:lstStyle/>
            <a:p>
              <a:pPr marL="0" indent="0" algn="l">
                <a:lnSpc>
                  <a:spcPts val="2800"/>
                </a:lnSpc>
                <a:buNone/>
              </a:pPr>
              <a:r>
                <a:rPr lang="en-US" sz="2250" dirty="0">
                  <a:solidFill>
                    <a:srgbClr val="FFFFFF"/>
                  </a:solidFill>
                  <a:latin typeface="Unbounded" pitchFamily="34" charset="0"/>
                  <a:ea typeface="Unbounded" pitchFamily="34" charset="-122"/>
                  <a:cs typeface="Unbounded" pitchFamily="34" charset="-120"/>
                </a:rPr>
                <a:t>Quantifying individual carbon footprints is crucial for reducing emissions and promoting environmental responsibility.</a:t>
              </a:r>
              <a:endParaRPr lang="en-US" sz="2250" dirty="0"/>
            </a:p>
          </p:txBody>
        </p:sp>
        <p:pic>
          <p:nvPicPr>
            <p:cNvPr id="10" name="Picture 9">
              <a:extLst>
                <a:ext uri="{FF2B5EF4-FFF2-40B4-BE49-F238E27FC236}">
                  <a16:creationId xmlns:a16="http://schemas.microsoft.com/office/drawing/2014/main" id="{7553F851-E9A7-840D-4770-C714DF8A6EDF}"/>
                </a:ext>
              </a:extLst>
            </p:cNvPr>
            <p:cNvPicPr>
              <a:picLocks noChangeAspect="1"/>
            </p:cNvPicPr>
            <p:nvPr/>
          </p:nvPicPr>
          <p:blipFill>
            <a:blip r:embed="rId4"/>
            <a:stretch>
              <a:fillRect/>
            </a:stretch>
          </p:blipFill>
          <p:spPr>
            <a:xfrm>
              <a:off x="10741100" y="7371270"/>
              <a:ext cx="3820058" cy="79068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D444B35-26AE-02ED-D886-0A6B3A3E2409}"/>
              </a:ext>
            </a:extLst>
          </p:cNvPr>
          <p:cNvGrpSpPr/>
          <p:nvPr/>
        </p:nvGrpSpPr>
        <p:grpSpPr>
          <a:xfrm>
            <a:off x="0" y="0"/>
            <a:ext cx="14630400" cy="8174227"/>
            <a:chOff x="0" y="0"/>
            <a:chExt cx="14630400" cy="8174227"/>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38218"/>
              <a:ext cx="696920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Trebuchet MS" panose="020B0603020202020204" pitchFamily="34" charset="0"/>
                  <a:ea typeface="Unbounded" pitchFamily="34" charset="-122"/>
                  <a:cs typeface="Unbounded" pitchFamily="34" charset="-120"/>
                </a:rPr>
                <a:t>ABSTRACT(CONTINUATION)</a:t>
              </a:r>
              <a:endParaRPr lang="en-US" sz="4400" dirty="0">
                <a:latin typeface="Trebuchet MS" panose="020B0603020202020204" pitchFamily="34" charset="0"/>
              </a:endParaRPr>
            </a:p>
          </p:txBody>
        </p:sp>
        <p:pic>
          <p:nvPicPr>
            <p:cNvPr id="4" name="Image 1" descr="preencoded.png"/>
            <p:cNvPicPr>
              <a:picLocks noChangeAspect="1"/>
            </p:cNvPicPr>
            <p:nvPr/>
          </p:nvPicPr>
          <p:blipFill>
            <a:blip r:embed="rId4"/>
            <a:stretch>
              <a:fillRect/>
            </a:stretch>
          </p:blipFill>
          <p:spPr>
            <a:xfrm>
              <a:off x="837724" y="4901208"/>
              <a:ext cx="598408" cy="598408"/>
            </a:xfrm>
            <a:prstGeom prst="rect">
              <a:avLst/>
            </a:prstGeom>
          </p:spPr>
        </p:pic>
        <p:sp>
          <p:nvSpPr>
            <p:cNvPr id="5" name="Text 1"/>
            <p:cNvSpPr/>
            <p:nvPr/>
          </p:nvSpPr>
          <p:spPr>
            <a:xfrm>
              <a:off x="837724" y="5738932"/>
              <a:ext cx="3062049"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Decreasing Usage</a:t>
              </a:r>
              <a:endParaRPr lang="en-US" sz="2200" dirty="0"/>
            </a:p>
          </p:txBody>
        </p:sp>
        <p:sp>
          <p:nvSpPr>
            <p:cNvPr id="6" name="Text 2"/>
            <p:cNvSpPr/>
            <p:nvPr/>
          </p:nvSpPr>
          <p:spPr>
            <a:xfrm>
              <a:off x="837724" y="6234470"/>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Decreasing usage of these tools highlights the need for improved usability.</a:t>
              </a:r>
              <a:endParaRPr lang="en-US" sz="1850" dirty="0"/>
            </a:p>
          </p:txBody>
        </p:sp>
        <p:pic>
          <p:nvPicPr>
            <p:cNvPr id="7" name="Image 2" descr="preencoded.png"/>
            <p:cNvPicPr>
              <a:picLocks noChangeAspect="1"/>
            </p:cNvPicPr>
            <p:nvPr/>
          </p:nvPicPr>
          <p:blipFill>
            <a:blip r:embed="rId5"/>
            <a:stretch>
              <a:fillRect/>
            </a:stretch>
          </p:blipFill>
          <p:spPr>
            <a:xfrm>
              <a:off x="5275659" y="4901208"/>
              <a:ext cx="598408" cy="598408"/>
            </a:xfrm>
            <a:prstGeom prst="rect">
              <a:avLst/>
            </a:prstGeom>
          </p:spPr>
        </p:pic>
        <p:sp>
          <p:nvSpPr>
            <p:cNvPr id="8" name="Text 3"/>
            <p:cNvSpPr/>
            <p:nvPr/>
          </p:nvSpPr>
          <p:spPr>
            <a:xfrm>
              <a:off x="5275659" y="5738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Study Focus</a:t>
              </a:r>
              <a:endParaRPr lang="en-US" sz="2200" dirty="0"/>
            </a:p>
          </p:txBody>
        </p:sp>
        <p:sp>
          <p:nvSpPr>
            <p:cNvPr id="9" name="Text 4"/>
            <p:cNvSpPr/>
            <p:nvPr/>
          </p:nvSpPr>
          <p:spPr>
            <a:xfrm>
              <a:off x="5275659" y="6234470"/>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This study focuses on the usability of a specific calculator including awareness games.</a:t>
              </a:r>
              <a:endParaRPr lang="en-US" sz="1850" dirty="0"/>
            </a:p>
          </p:txBody>
        </p:sp>
        <p:pic>
          <p:nvPicPr>
            <p:cNvPr id="10" name="Image 3" descr="preencoded.png"/>
            <p:cNvPicPr>
              <a:picLocks noChangeAspect="1"/>
            </p:cNvPicPr>
            <p:nvPr/>
          </p:nvPicPr>
          <p:blipFill>
            <a:blip r:embed="rId6"/>
            <a:stretch>
              <a:fillRect/>
            </a:stretch>
          </p:blipFill>
          <p:spPr>
            <a:xfrm>
              <a:off x="9713595" y="4901208"/>
              <a:ext cx="598408" cy="598408"/>
            </a:xfrm>
            <a:prstGeom prst="rect">
              <a:avLst/>
            </a:prstGeom>
          </p:spPr>
        </p:pic>
        <p:sp>
          <p:nvSpPr>
            <p:cNvPr id="11" name="Text 5"/>
            <p:cNvSpPr/>
            <p:nvPr/>
          </p:nvSpPr>
          <p:spPr>
            <a:xfrm>
              <a:off x="9713595" y="5738932"/>
              <a:ext cx="3119557" cy="351949"/>
            </a:xfrm>
            <a:prstGeom prst="rect">
              <a:avLst/>
            </a:prstGeom>
            <a:noFill/>
            <a:ln/>
          </p:spPr>
          <p:txBody>
            <a:bodyPr wrap="none" lIns="0" tIns="0" rIns="0" bIns="0" rtlCol="0" anchor="t"/>
            <a:lstStyle/>
            <a:p>
              <a:pPr marL="0" indent="0" algn="l">
                <a:lnSpc>
                  <a:spcPts val="2750"/>
                </a:lnSpc>
                <a:buNone/>
              </a:pPr>
              <a:r>
                <a:rPr lang="en-US" sz="2200" dirty="0">
                  <a:solidFill>
                    <a:srgbClr val="CAD6DE"/>
                  </a:solidFill>
                  <a:latin typeface="Unbounded" pitchFamily="34" charset="0"/>
                  <a:ea typeface="Unbounded" pitchFamily="34" charset="-122"/>
                  <a:cs typeface="Unbounded" pitchFamily="34" charset="-120"/>
                </a:rPr>
                <a:t>Evaluation Criteria</a:t>
              </a:r>
              <a:endParaRPr lang="en-US" sz="2200" dirty="0"/>
            </a:p>
          </p:txBody>
        </p:sp>
        <p:sp>
          <p:nvSpPr>
            <p:cNvPr id="12" name="Text 6"/>
            <p:cNvSpPr/>
            <p:nvPr/>
          </p:nvSpPr>
          <p:spPr>
            <a:xfrm>
              <a:off x="9713595" y="6234470"/>
              <a:ext cx="4079081" cy="766048"/>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Usability was evaluated based on </a:t>
              </a:r>
              <a:r>
                <a:rPr lang="en-US" sz="1850" b="1" dirty="0">
                  <a:solidFill>
                    <a:srgbClr val="CAD6DE"/>
                  </a:solidFill>
                  <a:latin typeface="Cabin" pitchFamily="34" charset="0"/>
                  <a:ea typeface="Cabin" pitchFamily="34" charset="-122"/>
                  <a:cs typeface="Cabin" pitchFamily="34" charset="-120"/>
                </a:rPr>
                <a:t>Nielsen's usability principles.</a:t>
              </a:r>
              <a:endParaRPr lang="en-US" sz="1850" b="1" dirty="0"/>
            </a:p>
          </p:txBody>
        </p:sp>
        <p:pic>
          <p:nvPicPr>
            <p:cNvPr id="14" name="Picture 13">
              <a:extLst>
                <a:ext uri="{FF2B5EF4-FFF2-40B4-BE49-F238E27FC236}">
                  <a16:creationId xmlns:a16="http://schemas.microsoft.com/office/drawing/2014/main" id="{DB7E82F6-672F-37AB-7327-212A61F989B1}"/>
                </a:ext>
              </a:extLst>
            </p:cNvPr>
            <p:cNvPicPr>
              <a:picLocks noChangeAspect="1"/>
            </p:cNvPicPr>
            <p:nvPr/>
          </p:nvPicPr>
          <p:blipFill>
            <a:blip r:embed="rId7"/>
            <a:stretch>
              <a:fillRect/>
            </a:stretch>
          </p:blipFill>
          <p:spPr>
            <a:xfrm>
              <a:off x="10735313" y="7383542"/>
              <a:ext cx="3820058" cy="79068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5F471B5-9B68-6F2C-EE2A-3CD9FE000634}"/>
              </a:ext>
            </a:extLst>
          </p:cNvPr>
          <p:cNvGrpSpPr/>
          <p:nvPr/>
        </p:nvGrpSpPr>
        <p:grpSpPr>
          <a:xfrm>
            <a:off x="837724" y="0"/>
            <a:ext cx="13792676" cy="8229600"/>
            <a:chOff x="837724" y="0"/>
            <a:chExt cx="13792676" cy="822960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3507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INTRODUCTION</a:t>
              </a:r>
              <a:endParaRPr lang="en-US" sz="4400" dirty="0"/>
            </a:p>
          </p:txBody>
        </p:sp>
        <p:sp>
          <p:nvSpPr>
            <p:cNvPr id="4" name="Text 1"/>
            <p:cNvSpPr/>
            <p:nvPr/>
          </p:nvSpPr>
          <p:spPr>
            <a:xfrm>
              <a:off x="1196697" y="2957036"/>
              <a:ext cx="7109579" cy="3378518"/>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Human activities are significantly impacting the Earth's climate. The burning of fossil fuels, deforestation, and industrial processes release large amounts of greenhouse gases, primarily carbon dioxide (CO2), into the atmosphere.</a:t>
              </a:r>
              <a:endParaRPr lang="en-US" sz="2650" dirty="0"/>
            </a:p>
          </p:txBody>
        </p:sp>
        <p:sp>
          <p:nvSpPr>
            <p:cNvPr id="5" name="Shape 2"/>
            <p:cNvSpPr/>
            <p:nvPr/>
          </p:nvSpPr>
          <p:spPr>
            <a:xfrm>
              <a:off x="837724" y="2598063"/>
              <a:ext cx="30480" cy="4096464"/>
            </a:xfrm>
            <a:prstGeom prst="rect">
              <a:avLst/>
            </a:prstGeom>
            <a:solidFill>
              <a:srgbClr val="0A988B"/>
            </a:solidFill>
            <a:ln/>
          </p:spPr>
          <p:txBody>
            <a:bodyPr/>
            <a:lstStyle/>
            <a:p>
              <a:endParaRPr lang="en-IN"/>
            </a:p>
          </p:txBody>
        </p:sp>
      </p:gr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B01B9C-D839-7B26-CD69-E366D142F82D}"/>
              </a:ext>
            </a:extLst>
          </p:cNvPr>
          <p:cNvGrpSpPr/>
          <p:nvPr/>
        </p:nvGrpSpPr>
        <p:grpSpPr>
          <a:xfrm>
            <a:off x="0" y="0"/>
            <a:ext cx="14630400" cy="8229600"/>
            <a:chOff x="0" y="0"/>
            <a:chExt cx="14630400" cy="8229600"/>
          </a:xfrm>
        </p:grpSpPr>
        <p:pic>
          <p:nvPicPr>
            <p:cNvPr id="8" name="Image 0" descr="preencoded.png">
              <a:extLst>
                <a:ext uri="{FF2B5EF4-FFF2-40B4-BE49-F238E27FC236}">
                  <a16:creationId xmlns:a16="http://schemas.microsoft.com/office/drawing/2014/main" id="{5F906296-22D4-AABD-DAFF-24F954FB013F}"/>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p:cNvSpPr/>
            <p:nvPr/>
          </p:nvSpPr>
          <p:spPr>
            <a:xfrm>
              <a:off x="837724" y="788194"/>
              <a:ext cx="6447473" cy="528042"/>
            </a:xfrm>
            <a:prstGeom prst="rect">
              <a:avLst/>
            </a:prstGeom>
            <a:noFill/>
            <a:ln/>
          </p:spPr>
          <p:txBody>
            <a:bodyPr wrap="none" lIns="0" tIns="0" rIns="0" bIns="0" rtlCol="0" anchor="t"/>
            <a:lstStyle/>
            <a:p>
              <a:pPr marL="0" indent="0" algn="l">
                <a:lnSpc>
                  <a:spcPts val="5500"/>
                </a:lnSpc>
                <a:buNone/>
              </a:pPr>
              <a:r>
                <a:rPr lang="en-US" sz="3600" dirty="0">
                  <a:solidFill>
                    <a:srgbClr val="FFFFFF"/>
                  </a:solidFill>
                  <a:latin typeface="Unbounded" pitchFamily="34" charset="0"/>
                  <a:ea typeface="Unbounded" pitchFamily="34" charset="-122"/>
                  <a:cs typeface="Unbounded" pitchFamily="34" charset="-120"/>
                </a:rPr>
                <a:t>INTRODUCTION (CONTINUATION)</a:t>
              </a:r>
              <a:endParaRPr lang="en-US" sz="3600" dirty="0"/>
            </a:p>
          </p:txBody>
        </p:sp>
        <p:pic>
          <p:nvPicPr>
            <p:cNvPr id="3" name="Image 0" descr="preencoded.png"/>
            <p:cNvPicPr>
              <a:picLocks noChangeAspect="1"/>
            </p:cNvPicPr>
            <p:nvPr/>
          </p:nvPicPr>
          <p:blipFill>
            <a:blip r:embed="rId4"/>
            <a:stretch>
              <a:fillRect/>
            </a:stretch>
          </p:blipFill>
          <p:spPr>
            <a:xfrm>
              <a:off x="1957745" y="1787366"/>
              <a:ext cx="4018478" cy="4018478"/>
            </a:xfrm>
            <a:prstGeom prst="rect">
              <a:avLst/>
            </a:prstGeom>
          </p:spPr>
        </p:pic>
        <p:sp>
          <p:nvSpPr>
            <p:cNvPr id="4" name="Text 1"/>
            <p:cNvSpPr/>
            <p:nvPr/>
          </p:nvSpPr>
          <p:spPr>
            <a:xfrm>
              <a:off x="837724" y="6007775"/>
              <a:ext cx="6258520" cy="950476"/>
            </a:xfrm>
            <a:prstGeom prst="rect">
              <a:avLst/>
            </a:prstGeom>
            <a:noFill/>
            <a:ln/>
          </p:spPr>
          <p:txBody>
            <a:bodyPr wrap="squar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This has led to a rise in global temperatures, causing a cascade of environmental problems.</a:t>
              </a:r>
              <a:endParaRPr lang="en-US" sz="1950" dirty="0"/>
            </a:p>
          </p:txBody>
        </p:sp>
        <p:pic>
          <p:nvPicPr>
            <p:cNvPr id="5" name="Image 1" descr="preencoded.png"/>
            <p:cNvPicPr>
              <a:picLocks noChangeAspect="1"/>
            </p:cNvPicPr>
            <p:nvPr/>
          </p:nvPicPr>
          <p:blipFill>
            <a:blip r:embed="rId5"/>
            <a:stretch>
              <a:fillRect/>
            </a:stretch>
          </p:blipFill>
          <p:spPr>
            <a:xfrm>
              <a:off x="8668345" y="1787366"/>
              <a:ext cx="4005262" cy="4005263"/>
            </a:xfrm>
            <a:prstGeom prst="rect">
              <a:avLst/>
            </a:prstGeom>
          </p:spPr>
        </p:pic>
        <p:sp>
          <p:nvSpPr>
            <p:cNvPr id="6" name="Text 2"/>
            <p:cNvSpPr/>
            <p:nvPr/>
          </p:nvSpPr>
          <p:spPr>
            <a:xfrm>
              <a:off x="7541776" y="5994559"/>
              <a:ext cx="6258520" cy="1267301"/>
            </a:xfrm>
            <a:prstGeom prst="rect">
              <a:avLst/>
            </a:prstGeom>
            <a:noFill/>
            <a:ln/>
          </p:spPr>
          <p:txBody>
            <a:bodyPr wrap="square" lIns="0" tIns="0" rIns="0" bIns="0" rtlCol="0" anchor="t"/>
            <a:lstStyle/>
            <a:p>
              <a:pPr marL="0" indent="0" algn="l">
                <a:lnSpc>
                  <a:spcPts val="2450"/>
                </a:lnSpc>
                <a:buNone/>
              </a:pPr>
              <a:r>
                <a:rPr lang="en-US" sz="1950" dirty="0">
                  <a:solidFill>
                    <a:srgbClr val="FFFFFF"/>
                  </a:solidFill>
                  <a:latin typeface="Unbounded" pitchFamily="34" charset="0"/>
                  <a:ea typeface="Unbounded" pitchFamily="34" charset="-122"/>
                  <a:cs typeface="Unbounded" pitchFamily="34" charset="-120"/>
                </a:rPr>
                <a:t>We are witnessing changes in weather patterns, such as more frequent and intense heatwaves, increased rainfall, and more severe storms.</a:t>
              </a:r>
              <a:endParaRPr lang="en-US" sz="1950" dirty="0"/>
            </a:p>
          </p:txBody>
        </p:sp>
      </p:gr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0C481B8-E330-2FAB-B16B-EF39781C2CB2}"/>
              </a:ext>
            </a:extLst>
          </p:cNvPr>
          <p:cNvGrpSpPr/>
          <p:nvPr/>
        </p:nvGrpSpPr>
        <p:grpSpPr>
          <a:xfrm>
            <a:off x="0" y="0"/>
            <a:ext cx="14630400" cy="8161955"/>
            <a:chOff x="0" y="0"/>
            <a:chExt cx="14630400" cy="8161955"/>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729752"/>
              <a:ext cx="8057317" cy="704017"/>
            </a:xfrm>
            <a:prstGeom prst="rect">
              <a:avLst/>
            </a:prstGeom>
            <a:noFill/>
            <a:ln/>
          </p:spPr>
          <p:txBody>
            <a:bodyPr wrap="none" lIns="0" tIns="0" rIns="0" bIns="0" rtlCol="0" anchor="t"/>
            <a:lstStyle/>
            <a:p>
              <a:pPr marL="0" indent="0" algn="l">
                <a:lnSpc>
                  <a:spcPts val="5500"/>
                </a:lnSpc>
                <a:buNone/>
              </a:pPr>
              <a:r>
                <a:rPr lang="en-US" sz="3600" dirty="0">
                  <a:solidFill>
                    <a:srgbClr val="FFFFFF"/>
                  </a:solidFill>
                  <a:latin typeface="Unbounded" pitchFamily="34" charset="0"/>
                  <a:ea typeface="Unbounded" pitchFamily="34" charset="-122"/>
                  <a:cs typeface="Unbounded" pitchFamily="34" charset="-120"/>
                </a:rPr>
                <a:t>INTRODUCTION (CONTINUATION)</a:t>
              </a:r>
              <a:endParaRPr lang="en-US" sz="3600" dirty="0"/>
            </a:p>
          </p:txBody>
        </p:sp>
        <p:sp>
          <p:nvSpPr>
            <p:cNvPr id="4" name="Text 1"/>
            <p:cNvSpPr/>
            <p:nvPr/>
          </p:nvSpPr>
          <p:spPr>
            <a:xfrm>
              <a:off x="1196697" y="5061942"/>
              <a:ext cx="12595979" cy="957263"/>
            </a:xfrm>
            <a:prstGeom prst="rect">
              <a:avLst/>
            </a:prstGeom>
            <a:noFill/>
            <a:ln/>
          </p:spPr>
          <p:txBody>
            <a:bodyPr wrap="square" lIns="0" tIns="0" rIns="0" bIns="0" rtlCol="0" anchor="t"/>
            <a:lstStyle/>
            <a:p>
              <a:pPr marL="0" indent="0" algn="l">
                <a:lnSpc>
                  <a:spcPts val="3750"/>
                </a:lnSpc>
                <a:buNone/>
              </a:pPr>
              <a:r>
                <a:rPr lang="en-US" sz="2350" dirty="0">
                  <a:solidFill>
                    <a:srgbClr val="CAD6DE"/>
                  </a:solidFill>
                  <a:latin typeface="Cabin" pitchFamily="34" charset="0"/>
                  <a:ea typeface="Cabin" pitchFamily="34" charset="-122"/>
                  <a:cs typeface="Cabin" pitchFamily="34" charset="-120"/>
                </a:rPr>
                <a:t>These changes have significant consequences, including disruptions to agriculture, rising sea levels, and threats to biodiversity.</a:t>
              </a:r>
              <a:endParaRPr lang="en-US" sz="2350" dirty="0"/>
            </a:p>
          </p:txBody>
        </p:sp>
        <p:sp>
          <p:nvSpPr>
            <p:cNvPr id="5" name="Shape 2"/>
            <p:cNvSpPr/>
            <p:nvPr/>
          </p:nvSpPr>
          <p:spPr>
            <a:xfrm>
              <a:off x="837724" y="4792742"/>
              <a:ext cx="30480" cy="1495663"/>
            </a:xfrm>
            <a:prstGeom prst="rect">
              <a:avLst/>
            </a:prstGeom>
            <a:solidFill>
              <a:srgbClr val="0A988B"/>
            </a:solidFill>
            <a:ln/>
          </p:spPr>
          <p:txBody>
            <a:bodyPr/>
            <a:lstStyle/>
            <a:p>
              <a:endParaRPr lang="en-IN"/>
            </a:p>
          </p:txBody>
        </p:sp>
        <p:sp>
          <p:nvSpPr>
            <p:cNvPr id="6" name="Text 3"/>
            <p:cNvSpPr/>
            <p:nvPr/>
          </p:nvSpPr>
          <p:spPr>
            <a:xfrm>
              <a:off x="837724" y="6647378"/>
              <a:ext cx="12954952" cy="844629"/>
            </a:xfrm>
            <a:prstGeom prst="rect">
              <a:avLst/>
            </a:prstGeom>
            <a:noFill/>
            <a:ln/>
          </p:spPr>
          <p:txBody>
            <a:bodyPr wrap="square" lIns="0" tIns="0" rIns="0" bIns="0" rtlCol="0" anchor="t"/>
            <a:lstStyle/>
            <a:p>
              <a:pPr marL="0" indent="0" algn="l">
                <a:lnSpc>
                  <a:spcPts val="3300"/>
                </a:lnSpc>
                <a:buNone/>
              </a:pPr>
              <a:r>
                <a:rPr lang="en-US" sz="2650" dirty="0">
                  <a:solidFill>
                    <a:srgbClr val="FFFFFF"/>
                  </a:solidFill>
                  <a:latin typeface="Unbounded" pitchFamily="34" charset="0"/>
                  <a:ea typeface="Unbounded" pitchFamily="34" charset="-122"/>
                  <a:cs typeface="Unbounded" pitchFamily="34" charset="-120"/>
                </a:rPr>
                <a:t>Addressing these challenges requires a collective effort to reduce our carbon footprint.</a:t>
              </a:r>
              <a:endParaRPr lang="en-US" sz="2650" dirty="0"/>
            </a:p>
          </p:txBody>
        </p:sp>
        <p:pic>
          <p:nvPicPr>
            <p:cNvPr id="8" name="Picture 7">
              <a:extLst>
                <a:ext uri="{FF2B5EF4-FFF2-40B4-BE49-F238E27FC236}">
                  <a16:creationId xmlns:a16="http://schemas.microsoft.com/office/drawing/2014/main" id="{007D3EEB-2083-893D-8C4C-C2D0AC9F51F6}"/>
                </a:ext>
              </a:extLst>
            </p:cNvPr>
            <p:cNvPicPr>
              <a:picLocks noChangeAspect="1"/>
            </p:cNvPicPr>
            <p:nvPr/>
          </p:nvPicPr>
          <p:blipFill>
            <a:blip r:embed="rId4"/>
            <a:stretch>
              <a:fillRect/>
            </a:stretch>
          </p:blipFill>
          <p:spPr>
            <a:xfrm>
              <a:off x="10758462" y="7371270"/>
              <a:ext cx="3820058" cy="790685"/>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2450</Words>
  <Application>Microsoft Office PowerPoint</Application>
  <PresentationFormat>Custom</PresentationFormat>
  <Paragraphs>247</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Cabin</vt:lpstr>
      <vt:lpstr>Trebuchet MS</vt:lpstr>
      <vt:lpstr>Unbounded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Derik Batman</cp:lastModifiedBy>
  <cp:revision>14</cp:revision>
  <dcterms:created xsi:type="dcterms:W3CDTF">2025-04-08T19:30:54Z</dcterms:created>
  <dcterms:modified xsi:type="dcterms:W3CDTF">2025-04-09T15:45:07Z</dcterms:modified>
</cp:coreProperties>
</file>